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29"/>
  </p:notesMasterIdLst>
  <p:sldIdLst>
    <p:sldId id="356" r:id="rId5"/>
    <p:sldId id="357" r:id="rId6"/>
    <p:sldId id="358" r:id="rId7"/>
    <p:sldId id="359" r:id="rId8"/>
    <p:sldId id="360" r:id="rId9"/>
    <p:sldId id="361" r:id="rId10"/>
    <p:sldId id="362" r:id="rId11"/>
    <p:sldId id="363" r:id="rId12"/>
    <p:sldId id="364" r:id="rId13"/>
    <p:sldId id="365" r:id="rId14"/>
    <p:sldId id="366" r:id="rId15"/>
    <p:sldId id="367" r:id="rId16"/>
    <p:sldId id="368" r:id="rId17"/>
    <p:sldId id="369" r:id="rId18"/>
    <p:sldId id="370" r:id="rId19"/>
    <p:sldId id="372" r:id="rId20"/>
    <p:sldId id="371" r:id="rId21"/>
    <p:sldId id="378" r:id="rId22"/>
    <p:sldId id="373" r:id="rId23"/>
    <p:sldId id="374" r:id="rId24"/>
    <p:sldId id="375" r:id="rId25"/>
    <p:sldId id="376" r:id="rId26"/>
    <p:sldId id="377" r:id="rId27"/>
    <p:sldId id="267" r:id="rId28"/>
  </p:sldIdLst>
  <p:sldSz cx="9906000" cy="6858000" type="A4"/>
  <p:notesSz cx="9926638" cy="6797675"/>
  <p:custDataLst>
    <p:tags r:id="rId30"/>
  </p:custDataLst>
  <p:defaultTextStyle>
    <a:defPPr>
      <a:defRPr lang="it-IT"/>
    </a:defPPr>
    <a:lvl1pPr marL="0" algn="l" defTabSz="914373" rtl="0" eaLnBrk="1" latinLnBrk="0" hangingPunct="1">
      <a:defRPr sz="1800" kern="1200">
        <a:solidFill>
          <a:schemeClr val="tx1"/>
        </a:solidFill>
        <a:latin typeface="+mn-lt"/>
        <a:ea typeface="+mn-ea"/>
        <a:cs typeface="+mn-cs"/>
      </a:defRPr>
    </a:lvl1pPr>
    <a:lvl2pPr marL="457187" algn="l" defTabSz="914373" rtl="0" eaLnBrk="1" latinLnBrk="0" hangingPunct="1">
      <a:defRPr sz="1800" kern="1200">
        <a:solidFill>
          <a:schemeClr val="tx1"/>
        </a:solidFill>
        <a:latin typeface="+mn-lt"/>
        <a:ea typeface="+mn-ea"/>
        <a:cs typeface="+mn-cs"/>
      </a:defRPr>
    </a:lvl2pPr>
    <a:lvl3pPr marL="914373" algn="l" defTabSz="914373" rtl="0" eaLnBrk="1" latinLnBrk="0" hangingPunct="1">
      <a:defRPr sz="1800" kern="1200">
        <a:solidFill>
          <a:schemeClr val="tx1"/>
        </a:solidFill>
        <a:latin typeface="+mn-lt"/>
        <a:ea typeface="+mn-ea"/>
        <a:cs typeface="+mn-cs"/>
      </a:defRPr>
    </a:lvl3pPr>
    <a:lvl4pPr marL="1371560" algn="l" defTabSz="914373" rtl="0" eaLnBrk="1" latinLnBrk="0" hangingPunct="1">
      <a:defRPr sz="1800" kern="1200">
        <a:solidFill>
          <a:schemeClr val="tx1"/>
        </a:solidFill>
        <a:latin typeface="+mn-lt"/>
        <a:ea typeface="+mn-ea"/>
        <a:cs typeface="+mn-cs"/>
      </a:defRPr>
    </a:lvl4pPr>
    <a:lvl5pPr marL="1828747" algn="l" defTabSz="914373" rtl="0" eaLnBrk="1" latinLnBrk="0" hangingPunct="1">
      <a:defRPr sz="1800" kern="1200">
        <a:solidFill>
          <a:schemeClr val="tx1"/>
        </a:solidFill>
        <a:latin typeface="+mn-lt"/>
        <a:ea typeface="+mn-ea"/>
        <a:cs typeface="+mn-cs"/>
      </a:defRPr>
    </a:lvl5pPr>
    <a:lvl6pPr marL="2285933" algn="l" defTabSz="914373" rtl="0" eaLnBrk="1" latinLnBrk="0" hangingPunct="1">
      <a:defRPr sz="1800" kern="1200">
        <a:solidFill>
          <a:schemeClr val="tx1"/>
        </a:solidFill>
        <a:latin typeface="+mn-lt"/>
        <a:ea typeface="+mn-ea"/>
        <a:cs typeface="+mn-cs"/>
      </a:defRPr>
    </a:lvl6pPr>
    <a:lvl7pPr marL="2743120" algn="l" defTabSz="914373" rtl="0" eaLnBrk="1" latinLnBrk="0" hangingPunct="1">
      <a:defRPr sz="1800" kern="1200">
        <a:solidFill>
          <a:schemeClr val="tx1"/>
        </a:solidFill>
        <a:latin typeface="+mn-lt"/>
        <a:ea typeface="+mn-ea"/>
        <a:cs typeface="+mn-cs"/>
      </a:defRPr>
    </a:lvl7pPr>
    <a:lvl8pPr marL="3200307" algn="l" defTabSz="914373" rtl="0" eaLnBrk="1" latinLnBrk="0" hangingPunct="1">
      <a:defRPr sz="1800" kern="1200">
        <a:solidFill>
          <a:schemeClr val="tx1"/>
        </a:solidFill>
        <a:latin typeface="+mn-lt"/>
        <a:ea typeface="+mn-ea"/>
        <a:cs typeface="+mn-cs"/>
      </a:defRPr>
    </a:lvl8pPr>
    <a:lvl9pPr marL="3657494" algn="l" defTabSz="914373"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 uri="{2D200454-40CA-4A62-9FC3-DE9A4176ACB9}">
      <p15:notesGuideLst xmlns:p15="http://schemas.microsoft.com/office/powerpoint/2012/main">
        <p15:guide id="1" orient="horz" pos="2141" userDrawn="1">
          <p15:clr>
            <a:srgbClr val="A4A3A4"/>
          </p15:clr>
        </p15:guide>
        <p15:guide id="2" pos="3127"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EEACB26-97F4-D1CD-A344-2D34C71D76D7}" name="Vincenzo Luzzi" initials="VL" userId="S::v.luzzi@comune.parma.it::a4f75e85-3a6d-4878-8c28-004a0a850e4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AA1DBA-87A5-E5DD-2EE0-F3525C7AE282}" v="20" dt="2026-06-25T08:35:42.589"/>
    <p1510:client id="{E4086461-61C6-71C2-06B2-395CFA1FE526}" v="5" dt="2026-06-25T12:00:59.038"/>
  </p1510:revLst>
</p1510:revInfo>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120"/>
      </p:guideLst>
    </p:cSldViewPr>
  </p:slideViewPr>
  <p:notesViewPr>
    <p:cSldViewPr snapToGrid="0">
      <p:cViewPr>
        <p:scale>
          <a:sx n="1" d="2"/>
          <a:sy n="1" d="2"/>
        </p:scale>
        <p:origin x="0" y="0"/>
      </p:cViewPr>
      <p:guideLst>
        <p:guide orient="horz" pos="2141"/>
        <p:guide pos="3127"/>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37"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ags" Target="tags/tag1.xml"/><Relationship Id="rId35"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ncenzo Luzzi" userId="S::v.luzzi@comune.parma.it::a4f75e85-3a6d-4878-8c28-004a0a850e4c" providerId="AD" clId="Web-{FE9D763A-781D-81F2-15AE-09F3F88EF3FD}"/>
    <pc:docChg chg="modSld">
      <pc:chgData name="Vincenzo Luzzi" userId="S::v.luzzi@comune.parma.it::a4f75e85-3a6d-4878-8c28-004a0a850e4c" providerId="AD" clId="Web-{FE9D763A-781D-81F2-15AE-09F3F88EF3FD}" dt="2026-06-23T06:11:21.912" v="0"/>
      <pc:docMkLst>
        <pc:docMk/>
      </pc:docMkLst>
      <pc:sldChg chg="modSp">
        <pc:chgData name="Vincenzo Luzzi" userId="S::v.luzzi@comune.parma.it::a4f75e85-3a6d-4878-8c28-004a0a850e4c" providerId="AD" clId="Web-{FE9D763A-781D-81F2-15AE-09F3F88EF3FD}" dt="2026-06-23T06:11:21.912" v="0"/>
        <pc:sldMkLst>
          <pc:docMk/>
          <pc:sldMk cId="195407435" sldId="367"/>
        </pc:sldMkLst>
      </pc:sldChg>
    </pc:docChg>
  </pc:docChgLst>
  <pc:docChgLst>
    <pc:chgData name="Vincenzo Luzzi" userId="S::v.luzzi@comune.parma.it::a4f75e85-3a6d-4878-8c28-004a0a850e4c" providerId="AD" clId="Web-{2B951BE8-086B-BD3A-3B14-1AFE1B323732}"/>
    <pc:docChg chg="modSld">
      <pc:chgData name="Vincenzo Luzzi" userId="S::v.luzzi@comune.parma.it::a4f75e85-3a6d-4878-8c28-004a0a850e4c" providerId="AD" clId="Web-{2B951BE8-086B-BD3A-3B14-1AFE1B323732}" dt="2026-06-23T07:56:37.930" v="294"/>
      <pc:docMkLst>
        <pc:docMk/>
      </pc:docMkLst>
      <pc:sldChg chg="modSp">
        <pc:chgData name="Vincenzo Luzzi" userId="S::v.luzzi@comune.parma.it::a4f75e85-3a6d-4878-8c28-004a0a850e4c" providerId="AD" clId="Web-{2B951BE8-086B-BD3A-3B14-1AFE1B323732}" dt="2026-06-23T07:56:37.930" v="294"/>
        <pc:sldMkLst>
          <pc:docMk/>
          <pc:sldMk cId="2965913720" sldId="366"/>
        </pc:sldMkLst>
        <pc:graphicFrameChg chg="mod modGraphic">
          <ac:chgData name="Vincenzo Luzzi" userId="S::v.luzzi@comune.parma.it::a4f75e85-3a6d-4878-8c28-004a0a850e4c" providerId="AD" clId="Web-{2B951BE8-086B-BD3A-3B14-1AFE1B323732}" dt="2026-06-23T07:56:37.930" v="294"/>
          <ac:graphicFrameMkLst>
            <pc:docMk/>
            <pc:sldMk cId="2965913720" sldId="366"/>
            <ac:graphicFrameMk id="7" creationId="{A9A24A8D-3ECA-C93B-5983-1BA626A966C6}"/>
          </ac:graphicFrameMkLst>
        </pc:graphicFrameChg>
      </pc:sldChg>
      <pc:sldChg chg="addSp delSp modSp">
        <pc:chgData name="Vincenzo Luzzi" userId="S::v.luzzi@comune.parma.it::a4f75e85-3a6d-4878-8c28-004a0a850e4c" providerId="AD" clId="Web-{2B951BE8-086B-BD3A-3B14-1AFE1B323732}" dt="2026-06-23T07:17:40.406" v="274"/>
        <pc:sldMkLst>
          <pc:docMk/>
          <pc:sldMk cId="195407435" sldId="367"/>
        </pc:sldMkLst>
        <pc:graphicFrameChg chg="add mod">
          <ac:chgData name="Vincenzo Luzzi" userId="S::v.luzzi@comune.parma.it::a4f75e85-3a6d-4878-8c28-004a0a850e4c" providerId="AD" clId="Web-{2B951BE8-086B-BD3A-3B14-1AFE1B323732}" dt="2026-06-23T06:45:23.316" v="126" actId="1076"/>
          <ac:graphicFrameMkLst>
            <pc:docMk/>
            <pc:sldMk cId="195407435" sldId="367"/>
            <ac:graphicFrameMk id="5" creationId="{00000000-0008-0000-0800-000002000000}"/>
          </ac:graphicFrameMkLst>
        </pc:graphicFrameChg>
      </pc:sldChg>
    </pc:docChg>
  </pc:docChgLst>
  <pc:docChgLst>
    <pc:chgData name="Vincenzo Luzzi" userId="S::v.luzzi@comune.parma.it::a4f75e85-3a6d-4878-8c28-004a0a850e4c" providerId="AD" clId="Web-{E4086461-61C6-71C2-06B2-395CFA1FE526}"/>
    <pc:docChg chg="modSld">
      <pc:chgData name="Vincenzo Luzzi" userId="S::v.luzzi@comune.parma.it::a4f75e85-3a6d-4878-8c28-004a0a850e4c" providerId="AD" clId="Web-{E4086461-61C6-71C2-06B2-395CFA1FE526}" dt="2026-06-25T12:01:01.601" v="5" actId="1076"/>
      <pc:docMkLst>
        <pc:docMk/>
      </pc:docMkLst>
      <pc:sldChg chg="addSp delSp modSp">
        <pc:chgData name="Vincenzo Luzzi" userId="S::v.luzzi@comune.parma.it::a4f75e85-3a6d-4878-8c28-004a0a850e4c" providerId="AD" clId="Web-{E4086461-61C6-71C2-06B2-395CFA1FE526}" dt="2026-06-25T12:01:01.601" v="5" actId="1076"/>
        <pc:sldMkLst>
          <pc:docMk/>
          <pc:sldMk cId="195407435" sldId="367"/>
        </pc:sldMkLst>
        <pc:graphicFrameChg chg="del">
          <ac:chgData name="Vincenzo Luzzi" userId="S::v.luzzi@comune.parma.it::a4f75e85-3a6d-4878-8c28-004a0a850e4c" providerId="AD" clId="Web-{E4086461-61C6-71C2-06B2-395CFA1FE526}" dt="2026-06-25T12:00:28.772" v="1"/>
          <ac:graphicFrameMkLst>
            <pc:docMk/>
            <pc:sldMk cId="195407435" sldId="367"/>
            <ac:graphicFrameMk id="5" creationId="{00000000-0008-0000-0800-000002000000}"/>
          </ac:graphicFrameMkLst>
        </pc:graphicFrameChg>
        <pc:graphicFrameChg chg="add mod">
          <ac:chgData name="Vincenzo Luzzi" userId="S::v.luzzi@comune.parma.it::a4f75e85-3a6d-4878-8c28-004a0a850e4c" providerId="AD" clId="Web-{E4086461-61C6-71C2-06B2-395CFA1FE526}" dt="2026-06-25T12:00:44.585" v="3" actId="1076"/>
          <ac:graphicFrameMkLst>
            <pc:docMk/>
            <pc:sldMk cId="195407435" sldId="367"/>
            <ac:graphicFrameMk id="7" creationId="{4501F354-0D8B-B75E-6357-364B65C530C4}"/>
          </ac:graphicFrameMkLst>
        </pc:graphicFrameChg>
        <pc:graphicFrameChg chg="add mod">
          <ac:chgData name="Vincenzo Luzzi" userId="S::v.luzzi@comune.parma.it::a4f75e85-3a6d-4878-8c28-004a0a850e4c" providerId="AD" clId="Web-{E4086461-61C6-71C2-06B2-395CFA1FE526}" dt="2026-06-25T12:01:01.601" v="5" actId="1076"/>
          <ac:graphicFrameMkLst>
            <pc:docMk/>
            <pc:sldMk cId="195407435" sldId="367"/>
            <ac:graphicFrameMk id="9" creationId="{00000000-0008-0000-0800-000002000000}"/>
          </ac:graphicFrameMkLst>
        </pc:graphicFrameChg>
        <pc:graphicFrameChg chg="del">
          <ac:chgData name="Vincenzo Luzzi" userId="S::v.luzzi@comune.parma.it::a4f75e85-3a6d-4878-8c28-004a0a850e4c" providerId="AD" clId="Web-{E4086461-61C6-71C2-06B2-395CFA1FE526}" dt="2026-06-25T12:00:27.287" v="0"/>
          <ac:graphicFrameMkLst>
            <pc:docMk/>
            <pc:sldMk cId="195407435" sldId="367"/>
            <ac:graphicFrameMk id="13" creationId="{676D1322-30EE-0D5A-36DA-EAE97CF6BA26}"/>
          </ac:graphicFrameMkLst>
        </pc:graphicFrameChg>
      </pc:sldChg>
    </pc:docChg>
  </pc:docChgLst>
  <pc:docChgLst>
    <pc:chgData name="Vincenzo Luzzi" userId="S::v.luzzi@comune.parma.it::a4f75e85-3a6d-4878-8c28-004a0a850e4c" providerId="AD" clId="Web-{3DAA1DBA-87A5-E5DD-2EE0-F3525C7AE282}"/>
    <pc:docChg chg="modSld">
      <pc:chgData name="Vincenzo Luzzi" userId="S::v.luzzi@comune.parma.it::a4f75e85-3a6d-4878-8c28-004a0a850e4c" providerId="AD" clId="Web-{3DAA1DBA-87A5-E5DD-2EE0-F3525C7AE282}" dt="2026-06-25T08:31:38.221" v="3"/>
      <pc:docMkLst>
        <pc:docMk/>
      </pc:docMkLst>
      <pc:sldChg chg="modSp">
        <pc:chgData name="Vincenzo Luzzi" userId="S::v.luzzi@comune.parma.it::a4f75e85-3a6d-4878-8c28-004a0a850e4c" providerId="AD" clId="Web-{3DAA1DBA-87A5-E5DD-2EE0-F3525C7AE282}" dt="2026-06-25T08:31:38.221" v="3"/>
        <pc:sldMkLst>
          <pc:docMk/>
          <pc:sldMk cId="195407435" sldId="367"/>
        </pc:sldMkLst>
        <pc:graphicFrameChg chg="mod modGraphic">
          <ac:chgData name="Vincenzo Luzzi" userId="S::v.luzzi@comune.parma.it::a4f75e85-3a6d-4878-8c28-004a0a850e4c" providerId="AD" clId="Web-{3DAA1DBA-87A5-E5DD-2EE0-F3525C7AE282}" dt="2026-06-25T08:31:38.221" v="3"/>
          <ac:graphicFrameMkLst>
            <pc:docMk/>
            <pc:sldMk cId="195407435" sldId="367"/>
            <ac:graphicFrameMk id="13" creationId="{676D1322-30EE-0D5A-36DA-EAE97CF6BA26}"/>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comuneparma.sharepoint.com/sites/CdpSettFinanziario/ProgrammazioneBilancio/mara_m/CONSUNTIVO_2025/PUBBLICAZIONE/excel%202025%20rend%20cittadino.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4.2594176964498763E-2"/>
          <c:y val="5.5432297482151745E-4"/>
          <c:w val="0.87829709040609316"/>
          <c:h val="0.76513628104179288"/>
        </c:manualLayout>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4553-499A-8AD6-3D5F1B094935}"/>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4553-499A-8AD6-3D5F1B094935}"/>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4553-499A-8AD6-3D5F1B094935}"/>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4553-499A-8AD6-3D5F1B094935}"/>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9-4553-499A-8AD6-3D5F1B094935}"/>
              </c:ext>
            </c:extLst>
          </c:dPt>
          <c:dPt>
            <c:idx val="5"/>
            <c:bubble3D val="0"/>
            <c:spPr>
              <a:solidFill>
                <a:schemeClr val="accent6"/>
              </a:solidFill>
              <a:ln w="25400">
                <a:solidFill>
                  <a:schemeClr val="lt1"/>
                </a:solidFill>
              </a:ln>
              <a:effectLst/>
              <a:sp3d contourW="25400">
                <a:contourClr>
                  <a:schemeClr val="lt1"/>
                </a:contourClr>
              </a:sp3d>
            </c:spPr>
            <c:extLst>
              <c:ext xmlns:c16="http://schemas.microsoft.com/office/drawing/2014/chart" uri="{C3380CC4-5D6E-409C-BE32-E72D297353CC}">
                <c16:uniqueId val="{0000000B-4553-499A-8AD6-3D5F1B094935}"/>
              </c:ext>
            </c:extLst>
          </c:dPt>
          <c:dPt>
            <c:idx val="6"/>
            <c:bubble3D val="0"/>
            <c:spPr>
              <a:solidFill>
                <a:schemeClr val="accent1">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D-4553-499A-8AD6-3D5F1B094935}"/>
              </c:ext>
            </c:extLst>
          </c:dPt>
          <c:dPt>
            <c:idx val="7"/>
            <c:bubble3D val="0"/>
            <c:spPr>
              <a:solidFill>
                <a:schemeClr val="accent2">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F-4553-499A-8AD6-3D5F1B094935}"/>
              </c:ext>
            </c:extLst>
          </c:dPt>
          <c:dPt>
            <c:idx val="8"/>
            <c:bubble3D val="0"/>
            <c:spPr>
              <a:solidFill>
                <a:schemeClr val="accent3">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1-4553-499A-8AD6-3D5F1B094935}"/>
              </c:ext>
            </c:extLst>
          </c:dPt>
          <c:dPt>
            <c:idx val="9"/>
            <c:bubble3D val="0"/>
            <c:spPr>
              <a:solidFill>
                <a:schemeClr val="accent4">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3-4553-499A-8AD6-3D5F1B094935}"/>
              </c:ext>
            </c:extLst>
          </c:dPt>
          <c:dPt>
            <c:idx val="10"/>
            <c:bubble3D val="0"/>
            <c:spPr>
              <a:solidFill>
                <a:schemeClr val="accent5">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5-4553-499A-8AD6-3D5F1B094935}"/>
              </c:ext>
            </c:extLst>
          </c:dPt>
          <c:dPt>
            <c:idx val="11"/>
            <c:bubble3D val="0"/>
            <c:spPr>
              <a:solidFill>
                <a:schemeClr val="accent6">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7-4553-499A-8AD6-3D5F1B094935}"/>
              </c:ext>
            </c:extLst>
          </c:dPt>
          <c:dPt>
            <c:idx val="12"/>
            <c:bubble3D val="0"/>
            <c:spPr>
              <a:solidFill>
                <a:schemeClr val="accent1">
                  <a:lumMod val="80000"/>
                  <a:lumOff val="2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9-4553-499A-8AD6-3D5F1B094935}"/>
              </c:ext>
            </c:extLst>
          </c:dPt>
          <c:dPt>
            <c:idx val="13"/>
            <c:bubble3D val="0"/>
            <c:spPr>
              <a:solidFill>
                <a:schemeClr val="accent2">
                  <a:lumMod val="80000"/>
                  <a:lumOff val="2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B-4553-499A-8AD6-3D5F1B094935}"/>
              </c:ext>
            </c:extLst>
          </c:dPt>
          <c:dPt>
            <c:idx val="14"/>
            <c:bubble3D val="0"/>
            <c:spPr>
              <a:solidFill>
                <a:schemeClr val="accent3">
                  <a:lumMod val="80000"/>
                  <a:lumOff val="2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D-4553-499A-8AD6-3D5F1B094935}"/>
              </c:ext>
            </c:extLst>
          </c:dPt>
          <c:dPt>
            <c:idx val="15"/>
            <c:bubble3D val="0"/>
            <c:spPr>
              <a:solidFill>
                <a:schemeClr val="accent4">
                  <a:lumMod val="80000"/>
                  <a:lumOff val="2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F-4553-499A-8AD6-3D5F1B094935}"/>
              </c:ext>
            </c:extLst>
          </c:dPt>
          <c:dPt>
            <c:idx val="16"/>
            <c:bubble3D val="0"/>
            <c:spPr>
              <a:solidFill>
                <a:schemeClr val="accent5">
                  <a:lumMod val="80000"/>
                  <a:lumOff val="2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21-4553-499A-8AD6-3D5F1B094935}"/>
              </c:ext>
            </c:extLst>
          </c:dPt>
          <c:dPt>
            <c:idx val="17"/>
            <c:bubble3D val="0"/>
            <c:spPr>
              <a:solidFill>
                <a:schemeClr val="accent6">
                  <a:lumMod val="80000"/>
                  <a:lumOff val="2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23-4553-499A-8AD6-3D5F1B094935}"/>
              </c:ext>
            </c:extLst>
          </c:dPt>
          <c:dPt>
            <c:idx val="18"/>
            <c:bubble3D val="0"/>
            <c:spPr>
              <a:solidFill>
                <a:schemeClr val="accent1">
                  <a:lumMod val="8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25-4553-499A-8AD6-3D5F1B094935}"/>
              </c:ext>
            </c:extLst>
          </c:dPt>
          <c:dLbls>
            <c:numFmt formatCode="0.00%" sourceLinked="0"/>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 TIT 1 MISSIONE'!$B$2:$B$20</c:f>
              <c:strCache>
                <c:ptCount val="19"/>
                <c:pt idx="0">
                  <c:v>Servizi istituzionali, generali e di gestione</c:v>
                </c:pt>
                <c:pt idx="1">
                  <c:v>Giustizia</c:v>
                </c:pt>
                <c:pt idx="2">
                  <c:v>Ordine pubblico e sicurezza</c:v>
                </c:pt>
                <c:pt idx="3">
                  <c:v>Istruzione e diritto allo studio</c:v>
                </c:pt>
                <c:pt idx="4">
                  <c:v>Tutela e valorizzazione dei beni e attività culturali</c:v>
                </c:pt>
                <c:pt idx="5">
                  <c:v>Politiche giovanili, sport e tempo libero</c:v>
                </c:pt>
                <c:pt idx="6">
                  <c:v>Turismo</c:v>
                </c:pt>
                <c:pt idx="7">
                  <c:v>Assetto del territorio ed edilizia abitativa</c:v>
                </c:pt>
                <c:pt idx="8">
                  <c:v>Sviluppo sostenibile e tutela del territorio e dell'ambiente</c:v>
                </c:pt>
                <c:pt idx="9">
                  <c:v>Trasporti e diritto alla mobilità</c:v>
                </c:pt>
                <c:pt idx="10">
                  <c:v>Soccorso civile</c:v>
                </c:pt>
                <c:pt idx="11">
                  <c:v>Diritti sociali, politiche sociali e famiglia</c:v>
                </c:pt>
                <c:pt idx="12">
                  <c:v>Tutela della salute</c:v>
                </c:pt>
                <c:pt idx="13">
                  <c:v>Sviluppo economico e competitività</c:v>
                </c:pt>
                <c:pt idx="14">
                  <c:v>Politiche per il lavoro e la formazione professionale</c:v>
                </c:pt>
                <c:pt idx="15">
                  <c:v>Energia e diversificazione delle fonti energetiche</c:v>
                </c:pt>
                <c:pt idx="16">
                  <c:v>Relazioni internazionali</c:v>
                </c:pt>
                <c:pt idx="17">
                  <c:v>Fondi e accantonamenti</c:v>
                </c:pt>
                <c:pt idx="18">
                  <c:v>FPV di spesa</c:v>
                </c:pt>
              </c:strCache>
            </c:strRef>
          </c:cat>
          <c:val>
            <c:numRef>
              <c:f>'S TIT 1 MISSIONE'!$C$2:$C$20</c:f>
              <c:numCache>
                <c:formatCode>#,##0.00</c:formatCode>
                <c:ptCount val="19"/>
                <c:pt idx="0">
                  <c:v>42030816.140000001</c:v>
                </c:pt>
                <c:pt idx="1">
                  <c:v>0</c:v>
                </c:pt>
                <c:pt idx="2">
                  <c:v>11322690.52</c:v>
                </c:pt>
                <c:pt idx="3">
                  <c:v>38405063.560000002</c:v>
                </c:pt>
                <c:pt idx="4">
                  <c:v>12282637.210000001</c:v>
                </c:pt>
                <c:pt idx="5">
                  <c:v>7743702.3399999999</c:v>
                </c:pt>
                <c:pt idx="6">
                  <c:v>1502501.02</c:v>
                </c:pt>
                <c:pt idx="7">
                  <c:v>2156843.9900000002</c:v>
                </c:pt>
                <c:pt idx="8">
                  <c:v>7851367.5199999996</c:v>
                </c:pt>
                <c:pt idx="9">
                  <c:v>20724903.079999998</c:v>
                </c:pt>
                <c:pt idx="10">
                  <c:v>449600.32</c:v>
                </c:pt>
                <c:pt idx="11">
                  <c:v>78142163.019999996</c:v>
                </c:pt>
                <c:pt idx="12">
                  <c:v>1976949.33</c:v>
                </c:pt>
                <c:pt idx="13">
                  <c:v>3050338.08</c:v>
                </c:pt>
                <c:pt idx="14">
                  <c:v>543477</c:v>
                </c:pt>
                <c:pt idx="15">
                  <c:v>260938.56</c:v>
                </c:pt>
                <c:pt idx="16">
                  <c:v>193800.79</c:v>
                </c:pt>
                <c:pt idx="18">
                  <c:v>12651167.449999999</c:v>
                </c:pt>
              </c:numCache>
            </c:numRef>
          </c:val>
          <c:extLst>
            <c:ext xmlns:c16="http://schemas.microsoft.com/office/drawing/2014/chart" uri="{C3380CC4-5D6E-409C-BE32-E72D297353CC}">
              <c16:uniqueId val="{00000026-4553-499A-8AD6-3D5F1B094935}"/>
            </c:ext>
          </c:extLst>
        </c:ser>
        <c:dLbls>
          <c:showLegendKey val="0"/>
          <c:showVal val="0"/>
          <c:showCatName val="0"/>
          <c:showSerName val="0"/>
          <c:showPercent val="0"/>
          <c:showBubbleSize val="0"/>
          <c:showLeaderLines val="1"/>
        </c:dLbls>
      </c:pie3DChart>
      <c:spPr>
        <a:noFill/>
        <a:ln>
          <a:noFill/>
        </a:ln>
        <a:effectLst/>
      </c:spPr>
    </c:plotArea>
    <c:legend>
      <c:legendPos val="b"/>
      <c:layout>
        <c:manualLayout>
          <c:xMode val="edge"/>
          <c:yMode val="edge"/>
          <c:x val="7.5640866730116871E-2"/>
          <c:y val="0.65772654108844131"/>
          <c:w val="0.86001591556374601"/>
          <c:h val="0.26982038472344999"/>
        </c:manualLayout>
      </c:layout>
      <c:overlay val="0"/>
      <c:spPr>
        <a:noFill/>
        <a:ln>
          <a:noFill/>
        </a:ln>
        <a:effectLst/>
      </c:spPr>
      <c:txPr>
        <a:bodyPr rot="0" spcFirstLastPara="1" vertOverflow="ellipsis" vert="horz" wrap="square" anchor="ctr" anchorCtr="1"/>
        <a:lstStyle/>
        <a:p>
          <a:pPr rtl="0">
            <a:defRPr sz="8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4302625" cy="340265"/>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5621696" y="0"/>
            <a:ext cx="4302625" cy="340265"/>
          </a:xfrm>
          <a:prstGeom prst="rect">
            <a:avLst/>
          </a:prstGeom>
        </p:spPr>
        <p:txBody>
          <a:bodyPr vert="horz" lIns="91440" tIns="45720" rIns="91440" bIns="45720" rtlCol="0"/>
          <a:lstStyle>
            <a:lvl1pPr algn="r">
              <a:defRPr sz="1200"/>
            </a:lvl1pPr>
          </a:lstStyle>
          <a:p>
            <a:fld id="{50FAF2D7-8EEB-4F92-82A9-8CBF47C05A45}" type="datetimeFigureOut">
              <a:rPr lang="it-IT" smtClean="0"/>
              <a:t>25/06/2026</a:t>
            </a:fld>
            <a:endParaRPr lang="it-IT"/>
          </a:p>
        </p:txBody>
      </p:sp>
      <p:sp>
        <p:nvSpPr>
          <p:cNvPr id="4" name="Segnaposto immagine diapositiva 3"/>
          <p:cNvSpPr>
            <a:spLocks noGrp="1" noRot="1" noChangeAspect="1"/>
          </p:cNvSpPr>
          <p:nvPr>
            <p:ph type="sldImg" idx="2"/>
          </p:nvPr>
        </p:nvSpPr>
        <p:spPr>
          <a:xfrm>
            <a:off x="3308350" y="850900"/>
            <a:ext cx="3309938" cy="2292350"/>
          </a:xfrm>
          <a:prstGeom prst="rect">
            <a:avLst/>
          </a:prstGeom>
          <a:noFill/>
          <a:ln w="12700">
            <a:solidFill>
              <a:prstClr val="black"/>
            </a:solidFill>
          </a:ln>
        </p:spPr>
        <p:txBody>
          <a:bodyPr/>
          <a:lstStyle/>
          <a:p>
            <a:endParaRPr lang="it-IT"/>
          </a:p>
        </p:txBody>
      </p:sp>
      <p:sp>
        <p:nvSpPr>
          <p:cNvPr id="5" name="Segnaposto note 4"/>
          <p:cNvSpPr>
            <a:spLocks noGrp="1"/>
          </p:cNvSpPr>
          <p:nvPr>
            <p:ph type="body" sz="quarter" idx="3"/>
          </p:nvPr>
        </p:nvSpPr>
        <p:spPr>
          <a:xfrm>
            <a:off x="992201" y="3271103"/>
            <a:ext cx="7942238" cy="2676455"/>
          </a:xfrm>
          <a:prstGeom prst="rect">
            <a:avLst/>
          </a:prstGeom>
        </p:spPr>
        <p:txBody>
          <a:bodyPr vert="horz" lIns="91440" tIns="45720" rIns="91440" bIns="45720" rtlCol="0"/>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6457410"/>
            <a:ext cx="4302625" cy="340265"/>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5621696" y="6457410"/>
            <a:ext cx="4302625" cy="340265"/>
          </a:xfrm>
          <a:prstGeom prst="rect">
            <a:avLst/>
          </a:prstGeom>
        </p:spPr>
        <p:txBody>
          <a:bodyPr vert="horz" lIns="91440" tIns="45720" rIns="91440" bIns="45720" rtlCol="0" anchor="b"/>
          <a:lstStyle>
            <a:lvl1pPr algn="r">
              <a:defRPr sz="1200"/>
            </a:lvl1pPr>
          </a:lstStyle>
          <a:p>
            <a:fld id="{13837FF4-C7AF-43F5-85E4-31E42E3C301E}" type="slidenum">
              <a:rPr lang="it-IT" smtClean="0"/>
              <a:t>‹#›</a:t>
            </a:fld>
            <a:endParaRPr lang="it-IT"/>
          </a:p>
        </p:txBody>
      </p:sp>
    </p:spTree>
    <p:extLst>
      <p:ext uri="{BB962C8B-B14F-4D97-AF65-F5344CB8AC3E}">
        <p14:creationId xmlns:p14="http://schemas.microsoft.com/office/powerpoint/2010/main" val="1001127468"/>
      </p:ext>
    </p:extLst>
  </p:cSld>
  <p:clrMap bg1="lt1" tx1="dk1" bg2="lt2" tx2="dk2" accent1="accent1" accent2="accent2" accent3="accent3" accent4="accent4" accent5="accent5" accent6="accent6" hlink="hlink" folHlink="folHlink"/>
  <p:notesStyle>
    <a:lvl1pPr marL="0" algn="l" defTabSz="914373" rtl="0" eaLnBrk="1" latinLnBrk="0" hangingPunct="1">
      <a:defRPr sz="1200" kern="1200">
        <a:solidFill>
          <a:schemeClr val="tx1"/>
        </a:solidFill>
        <a:latin typeface="+mn-lt"/>
        <a:ea typeface="+mn-ea"/>
        <a:cs typeface="+mn-cs"/>
      </a:defRPr>
    </a:lvl1pPr>
    <a:lvl2pPr marL="457187" algn="l" defTabSz="914373" rtl="0" eaLnBrk="1" latinLnBrk="0" hangingPunct="1">
      <a:defRPr sz="1200" kern="1200">
        <a:solidFill>
          <a:schemeClr val="tx1"/>
        </a:solidFill>
        <a:latin typeface="+mn-lt"/>
        <a:ea typeface="+mn-ea"/>
        <a:cs typeface="+mn-cs"/>
      </a:defRPr>
    </a:lvl2pPr>
    <a:lvl3pPr marL="914373" algn="l" defTabSz="914373" rtl="0" eaLnBrk="1" latinLnBrk="0" hangingPunct="1">
      <a:defRPr sz="1200" kern="1200">
        <a:solidFill>
          <a:schemeClr val="tx1"/>
        </a:solidFill>
        <a:latin typeface="+mn-lt"/>
        <a:ea typeface="+mn-ea"/>
        <a:cs typeface="+mn-cs"/>
      </a:defRPr>
    </a:lvl3pPr>
    <a:lvl4pPr marL="1371560" algn="l" defTabSz="914373" rtl="0" eaLnBrk="1" latinLnBrk="0" hangingPunct="1">
      <a:defRPr sz="1200" kern="1200">
        <a:solidFill>
          <a:schemeClr val="tx1"/>
        </a:solidFill>
        <a:latin typeface="+mn-lt"/>
        <a:ea typeface="+mn-ea"/>
        <a:cs typeface="+mn-cs"/>
      </a:defRPr>
    </a:lvl4pPr>
    <a:lvl5pPr marL="1828747" algn="l" defTabSz="914373" rtl="0" eaLnBrk="1" latinLnBrk="0" hangingPunct="1">
      <a:defRPr sz="1200" kern="1200">
        <a:solidFill>
          <a:schemeClr val="tx1"/>
        </a:solidFill>
        <a:latin typeface="+mn-lt"/>
        <a:ea typeface="+mn-ea"/>
        <a:cs typeface="+mn-cs"/>
      </a:defRPr>
    </a:lvl5pPr>
    <a:lvl6pPr marL="2285933" algn="l" defTabSz="914373" rtl="0" eaLnBrk="1" latinLnBrk="0" hangingPunct="1">
      <a:defRPr sz="1200" kern="1200">
        <a:solidFill>
          <a:schemeClr val="tx1"/>
        </a:solidFill>
        <a:latin typeface="+mn-lt"/>
        <a:ea typeface="+mn-ea"/>
        <a:cs typeface="+mn-cs"/>
      </a:defRPr>
    </a:lvl6pPr>
    <a:lvl7pPr marL="2743120" algn="l" defTabSz="914373" rtl="0" eaLnBrk="1" latinLnBrk="0" hangingPunct="1">
      <a:defRPr sz="1200" kern="1200">
        <a:solidFill>
          <a:schemeClr val="tx1"/>
        </a:solidFill>
        <a:latin typeface="+mn-lt"/>
        <a:ea typeface="+mn-ea"/>
        <a:cs typeface="+mn-cs"/>
      </a:defRPr>
    </a:lvl7pPr>
    <a:lvl8pPr marL="3200307" algn="l" defTabSz="914373" rtl="0" eaLnBrk="1" latinLnBrk="0" hangingPunct="1">
      <a:defRPr sz="1200" kern="1200">
        <a:solidFill>
          <a:schemeClr val="tx1"/>
        </a:solidFill>
        <a:latin typeface="+mn-lt"/>
        <a:ea typeface="+mn-ea"/>
        <a:cs typeface="+mn-cs"/>
      </a:defRPr>
    </a:lvl8pPr>
    <a:lvl9pPr marL="3657494" algn="l" defTabSz="91437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3837FF4-C7AF-43F5-85E4-31E42E3C301E}" type="slidenum">
              <a:rPr lang="it-IT" smtClean="0"/>
              <a:t>1</a:t>
            </a:fld>
            <a:endParaRPr lang="it-IT"/>
          </a:p>
        </p:txBody>
      </p:sp>
    </p:spTree>
    <p:extLst>
      <p:ext uri="{BB962C8B-B14F-4D97-AF65-F5344CB8AC3E}">
        <p14:creationId xmlns:p14="http://schemas.microsoft.com/office/powerpoint/2010/main" val="3040249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txBody>
          <a:bodyPr/>
          <a:lstStyle/>
          <a:p>
            <a:endParaRPr lang="it-IT"/>
          </a:p>
        </p:txBody>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10"/>
          </p:nvPr>
        </p:nvSpPr>
        <p:spPr/>
        <p:txBody>
          <a:bodyPr/>
          <a:lstStyle/>
          <a:p>
            <a:fld id="{13837FF4-C7AF-43F5-85E4-31E42E3C301E}" type="slidenum">
              <a:rPr lang="it-IT" smtClean="0"/>
              <a:t>24</a:t>
            </a:fld>
            <a:endParaRPr lang="it-IT"/>
          </a:p>
        </p:txBody>
      </p:sp>
    </p:spTree>
    <p:extLst>
      <p:ext uri="{BB962C8B-B14F-4D97-AF65-F5344CB8AC3E}">
        <p14:creationId xmlns:p14="http://schemas.microsoft.com/office/powerpoint/2010/main" val="2546853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a:prstGeom prst="rect">
            <a:avLst/>
          </a:prstGeom>
        </p:spPr>
        <p:txBody>
          <a:bodyPr anchor="b"/>
          <a:lstStyle>
            <a:lvl1pPr algn="ctr">
              <a:defRPr sz="6000"/>
            </a:lvl1pPr>
          </a:lstStyle>
          <a:p>
            <a:r>
              <a:rPr lang="it-IT"/>
              <a:t>Fare clic per modificare lo stile del titolo</a:t>
            </a:r>
            <a:endParaRPr lang="en-US"/>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endParaRPr lang="en-US"/>
          </a:p>
        </p:txBody>
      </p:sp>
      <p:sp>
        <p:nvSpPr>
          <p:cNvPr id="4" name="Date Placeholder 3"/>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5" name="Footer Placeholder 4"/>
          <p:cNvSpPr>
            <a:spLocks noGrp="1"/>
          </p:cNvSpPr>
          <p:nvPr>
            <p:ph type="ftr" sz="quarter" idx="11"/>
          </p:nvPr>
        </p:nvSpPr>
        <p:spPr>
          <a:xfrm>
            <a:off x="3281363" y="6356352"/>
            <a:ext cx="3343275" cy="365125"/>
          </a:xfrm>
          <a:prstGeom prst="rect">
            <a:avLst/>
          </a:prstGeom>
        </p:spPr>
        <p:txBody>
          <a:bodyPr/>
          <a:lstStyle/>
          <a:p>
            <a:endParaRPr lang="it-IT"/>
          </a:p>
        </p:txBody>
      </p:sp>
      <p:sp>
        <p:nvSpPr>
          <p:cNvPr id="6" name="Slide Number Placeholder 5"/>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2931693519"/>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7"/>
            <a:ext cx="8543925" cy="1325563"/>
          </a:xfrm>
          <a:prstGeom prst="rect">
            <a:avLst/>
          </a:prstGeom>
        </p:spPr>
        <p:txBody>
          <a:bodyPr/>
          <a:lstStyle/>
          <a:p>
            <a:r>
              <a:rPr lang="it-IT"/>
              <a:t>Fare clic per modificare lo stile del titolo</a:t>
            </a:r>
            <a:endParaRPr lang="en-US"/>
          </a:p>
        </p:txBody>
      </p:sp>
      <p:sp>
        <p:nvSpPr>
          <p:cNvPr id="3" name="Content Placeholder 2"/>
          <p:cNvSpPr>
            <a:spLocks noGrp="1"/>
          </p:cNvSpPr>
          <p:nvPr>
            <p:ph idx="1"/>
          </p:nvPr>
        </p:nvSpPr>
        <p:spPr>
          <a:xfrm>
            <a:off x="681038" y="1825625"/>
            <a:ext cx="8543925" cy="435133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5" name="Footer Placeholder 4"/>
          <p:cNvSpPr>
            <a:spLocks noGrp="1"/>
          </p:cNvSpPr>
          <p:nvPr>
            <p:ph type="ftr" sz="quarter" idx="11"/>
          </p:nvPr>
        </p:nvSpPr>
        <p:spPr>
          <a:xfrm>
            <a:off x="3281363" y="6356352"/>
            <a:ext cx="3343275" cy="365125"/>
          </a:xfrm>
          <a:prstGeom prst="rect">
            <a:avLst/>
          </a:prstGeom>
        </p:spPr>
        <p:txBody>
          <a:bodyPr/>
          <a:lstStyle/>
          <a:p>
            <a:endParaRPr lang="it-IT"/>
          </a:p>
        </p:txBody>
      </p:sp>
      <p:sp>
        <p:nvSpPr>
          <p:cNvPr id="6" name="Slide Number Placeholder 5"/>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2777578717"/>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a:prstGeom prst="rect">
            <a:avLst/>
          </a:prstGeom>
        </p:spPr>
        <p:txBody>
          <a:bodyPr anchor="b"/>
          <a:lstStyle>
            <a:lvl1pPr>
              <a:defRPr sz="6000"/>
            </a:lvl1pPr>
          </a:lstStyle>
          <a:p>
            <a:r>
              <a:rPr lang="it-IT"/>
              <a:t>Fare clic per modificare lo stile del titolo</a:t>
            </a:r>
            <a:endParaRPr lang="en-US"/>
          </a:p>
        </p:txBody>
      </p:sp>
      <p:sp>
        <p:nvSpPr>
          <p:cNvPr id="3" name="Text Placeholder 2"/>
          <p:cNvSpPr>
            <a:spLocks noGrp="1"/>
          </p:cNvSpPr>
          <p:nvPr>
            <p:ph type="body" idx="1"/>
          </p:nvPr>
        </p:nvSpPr>
        <p:spPr>
          <a:xfrm>
            <a:off x="675879" y="4589465"/>
            <a:ext cx="8543925"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5" name="Footer Placeholder 4"/>
          <p:cNvSpPr>
            <a:spLocks noGrp="1"/>
          </p:cNvSpPr>
          <p:nvPr>
            <p:ph type="ftr" sz="quarter" idx="11"/>
          </p:nvPr>
        </p:nvSpPr>
        <p:spPr>
          <a:xfrm>
            <a:off x="3281363" y="6356352"/>
            <a:ext cx="3343275" cy="365125"/>
          </a:xfrm>
          <a:prstGeom prst="rect">
            <a:avLst/>
          </a:prstGeom>
        </p:spPr>
        <p:txBody>
          <a:bodyPr/>
          <a:lstStyle/>
          <a:p>
            <a:endParaRPr lang="it-IT"/>
          </a:p>
        </p:txBody>
      </p:sp>
      <p:sp>
        <p:nvSpPr>
          <p:cNvPr id="6" name="Slide Number Placeholder 5"/>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136088815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7"/>
            <a:ext cx="8543925" cy="1325563"/>
          </a:xfrm>
          <a:prstGeom prst="rect">
            <a:avLst/>
          </a:prstGeom>
        </p:spPr>
        <p:txBody>
          <a:bodyPr/>
          <a:lstStyle/>
          <a:p>
            <a:r>
              <a:rPr lang="it-IT"/>
              <a:t>Fare clic per modificare lo stile del titolo</a:t>
            </a:r>
            <a:endParaRPr lang="en-US"/>
          </a:p>
        </p:txBody>
      </p:sp>
      <p:sp>
        <p:nvSpPr>
          <p:cNvPr id="3" name="Content Placeholder 2"/>
          <p:cNvSpPr>
            <a:spLocks noGrp="1"/>
          </p:cNvSpPr>
          <p:nvPr>
            <p:ph sz="half" idx="1"/>
          </p:nvPr>
        </p:nvSpPr>
        <p:spPr>
          <a:xfrm>
            <a:off x="681038" y="1825625"/>
            <a:ext cx="4210050" cy="435133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Content Placeholder 3"/>
          <p:cNvSpPr>
            <a:spLocks noGrp="1"/>
          </p:cNvSpPr>
          <p:nvPr>
            <p:ph sz="half" idx="2"/>
          </p:nvPr>
        </p:nvSpPr>
        <p:spPr>
          <a:xfrm>
            <a:off x="5014913" y="1825625"/>
            <a:ext cx="4210050" cy="435133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Date Placeholder 4"/>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6" name="Footer Placeholder 5"/>
          <p:cNvSpPr>
            <a:spLocks noGrp="1"/>
          </p:cNvSpPr>
          <p:nvPr>
            <p:ph type="ftr" sz="quarter" idx="11"/>
          </p:nvPr>
        </p:nvSpPr>
        <p:spPr>
          <a:xfrm>
            <a:off x="3281363" y="6356352"/>
            <a:ext cx="3343275" cy="365125"/>
          </a:xfrm>
          <a:prstGeom prst="rect">
            <a:avLst/>
          </a:prstGeom>
        </p:spPr>
        <p:txBody>
          <a:bodyPr/>
          <a:lstStyle/>
          <a:p>
            <a:endParaRPr lang="it-IT"/>
          </a:p>
        </p:txBody>
      </p:sp>
      <p:sp>
        <p:nvSpPr>
          <p:cNvPr id="7" name="Slide Number Placeholder 6"/>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2878349794"/>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a:prstGeom prst="rect">
            <a:avLst/>
          </a:prstGeom>
        </p:spPr>
        <p:txBody>
          <a:bodyPr/>
          <a:lstStyle/>
          <a:p>
            <a:r>
              <a:rPr lang="it-IT"/>
              <a:t>Fare clic per modificare lo stile del titolo</a:t>
            </a:r>
            <a:endParaRPr lang="en-US"/>
          </a:p>
        </p:txBody>
      </p:sp>
      <p:sp>
        <p:nvSpPr>
          <p:cNvPr id="3" name="Text Placeholder 2"/>
          <p:cNvSpPr>
            <a:spLocks noGrp="1"/>
          </p:cNvSpPr>
          <p:nvPr>
            <p:ph type="body" idx="1"/>
          </p:nvPr>
        </p:nvSpPr>
        <p:spPr>
          <a:xfrm>
            <a:off x="682329" y="1681163"/>
            <a:ext cx="4190702"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682329" y="2505075"/>
            <a:ext cx="4190702" cy="368458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5" name="Text Placeholder 4"/>
          <p:cNvSpPr>
            <a:spLocks noGrp="1"/>
          </p:cNvSpPr>
          <p:nvPr>
            <p:ph type="body" sz="quarter" idx="3"/>
          </p:nvPr>
        </p:nvSpPr>
        <p:spPr>
          <a:xfrm>
            <a:off x="5014913" y="1681163"/>
            <a:ext cx="421134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5014913" y="2505075"/>
            <a:ext cx="4211340" cy="3684588"/>
          </a:xfrm>
          <a:prstGeom prst="rect">
            <a:avLst/>
          </a:prstGeo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7" name="Date Placeholder 6"/>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8" name="Footer Placeholder 7"/>
          <p:cNvSpPr>
            <a:spLocks noGrp="1"/>
          </p:cNvSpPr>
          <p:nvPr>
            <p:ph type="ftr" sz="quarter" idx="11"/>
          </p:nvPr>
        </p:nvSpPr>
        <p:spPr>
          <a:xfrm>
            <a:off x="3281363" y="6356352"/>
            <a:ext cx="3343275" cy="365125"/>
          </a:xfrm>
          <a:prstGeom prst="rect">
            <a:avLst/>
          </a:prstGeom>
        </p:spPr>
        <p:txBody>
          <a:bodyPr/>
          <a:lstStyle/>
          <a:p>
            <a:endParaRPr lang="it-IT"/>
          </a:p>
        </p:txBody>
      </p:sp>
      <p:sp>
        <p:nvSpPr>
          <p:cNvPr id="9" name="Slide Number Placeholder 8"/>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369141640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7"/>
            <a:ext cx="8543925" cy="1325563"/>
          </a:xfrm>
          <a:prstGeom prst="rect">
            <a:avLst/>
          </a:prstGeom>
        </p:spPr>
        <p:txBody>
          <a:bodyPr/>
          <a:lstStyle/>
          <a:p>
            <a:r>
              <a:rPr lang="it-IT"/>
              <a:t>Fare clic per modificare lo stile del titolo</a:t>
            </a:r>
            <a:endParaRPr lang="en-US"/>
          </a:p>
        </p:txBody>
      </p:sp>
      <p:sp>
        <p:nvSpPr>
          <p:cNvPr id="3" name="Date Placeholder 2"/>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4" name="Footer Placeholder 3"/>
          <p:cNvSpPr>
            <a:spLocks noGrp="1"/>
          </p:cNvSpPr>
          <p:nvPr>
            <p:ph type="ftr" sz="quarter" idx="11"/>
          </p:nvPr>
        </p:nvSpPr>
        <p:spPr>
          <a:xfrm>
            <a:off x="3281363" y="6356352"/>
            <a:ext cx="3343275" cy="365125"/>
          </a:xfrm>
          <a:prstGeom prst="rect">
            <a:avLst/>
          </a:prstGeom>
        </p:spPr>
        <p:txBody>
          <a:bodyPr/>
          <a:lstStyle/>
          <a:p>
            <a:endParaRPr lang="it-IT"/>
          </a:p>
        </p:txBody>
      </p:sp>
      <p:sp>
        <p:nvSpPr>
          <p:cNvPr id="5" name="Slide Number Placeholder 4"/>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2257360515"/>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3" name="Footer Placeholder 2"/>
          <p:cNvSpPr>
            <a:spLocks noGrp="1"/>
          </p:cNvSpPr>
          <p:nvPr>
            <p:ph type="ftr" sz="quarter" idx="11"/>
          </p:nvPr>
        </p:nvSpPr>
        <p:spPr>
          <a:xfrm>
            <a:off x="3281363" y="6356352"/>
            <a:ext cx="3343275" cy="365125"/>
          </a:xfrm>
          <a:prstGeom prst="rect">
            <a:avLst/>
          </a:prstGeom>
        </p:spPr>
        <p:txBody>
          <a:bodyPr/>
          <a:lstStyle/>
          <a:p>
            <a:endParaRPr lang="it-IT"/>
          </a:p>
        </p:txBody>
      </p:sp>
      <p:sp>
        <p:nvSpPr>
          <p:cNvPr id="4" name="Slide Number Placeholder 3"/>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173271559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a:prstGeom prst="rect">
            <a:avLst/>
          </a:prstGeom>
        </p:spPr>
        <p:txBody>
          <a:bodyPr anchor="b"/>
          <a:lstStyle>
            <a:lvl1pPr>
              <a:defRPr sz="3200"/>
            </a:lvl1pPr>
          </a:lstStyle>
          <a:p>
            <a:r>
              <a:rPr lang="it-IT"/>
              <a:t>Fare clic per modificare lo stile del titolo</a:t>
            </a:r>
            <a:endParaRPr lang="en-US"/>
          </a:p>
        </p:txBody>
      </p:sp>
      <p:sp>
        <p:nvSpPr>
          <p:cNvPr id="3" name="Content Placeholder 2"/>
          <p:cNvSpPr>
            <a:spLocks noGrp="1"/>
          </p:cNvSpPr>
          <p:nvPr>
            <p:ph idx="1"/>
          </p:nvPr>
        </p:nvSpPr>
        <p:spPr>
          <a:xfrm>
            <a:off x="4211340" y="987427"/>
            <a:ext cx="5014913"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Text Placeholder 3"/>
          <p:cNvSpPr>
            <a:spLocks noGrp="1"/>
          </p:cNvSpPr>
          <p:nvPr>
            <p:ph type="body" sz="half" idx="2"/>
          </p:nvPr>
        </p:nvSpPr>
        <p:spPr>
          <a:xfrm>
            <a:off x="682328" y="2057400"/>
            <a:ext cx="3194943"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Date Placeholder 4"/>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6" name="Footer Placeholder 5"/>
          <p:cNvSpPr>
            <a:spLocks noGrp="1"/>
          </p:cNvSpPr>
          <p:nvPr>
            <p:ph type="ftr" sz="quarter" idx="11"/>
          </p:nvPr>
        </p:nvSpPr>
        <p:spPr>
          <a:xfrm>
            <a:off x="3281363" y="6356352"/>
            <a:ext cx="3343275" cy="365125"/>
          </a:xfrm>
          <a:prstGeom prst="rect">
            <a:avLst/>
          </a:prstGeom>
        </p:spPr>
        <p:txBody>
          <a:bodyPr/>
          <a:lstStyle/>
          <a:p>
            <a:endParaRPr lang="it-IT"/>
          </a:p>
        </p:txBody>
      </p:sp>
      <p:sp>
        <p:nvSpPr>
          <p:cNvPr id="7" name="Slide Number Placeholder 6"/>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203432227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a:prstGeom prst="rect">
            <a:avLst/>
          </a:prstGeom>
        </p:spPr>
        <p:txBody>
          <a:bodyPr anchor="b"/>
          <a:lstStyle>
            <a:lvl1pPr>
              <a:defRPr sz="3200"/>
            </a:lvl1pPr>
          </a:lstStyle>
          <a:p>
            <a:r>
              <a:rPr lang="it-IT"/>
              <a:t>Fare clic per modificare lo stile del titolo</a:t>
            </a:r>
            <a:endParaRPr lang="en-US"/>
          </a:p>
        </p:txBody>
      </p:sp>
      <p:sp>
        <p:nvSpPr>
          <p:cNvPr id="3" name="Picture Placeholder 2"/>
          <p:cNvSpPr>
            <a:spLocks noGrp="1" noChangeAspect="1"/>
          </p:cNvSpPr>
          <p:nvPr>
            <p:ph type="pic" idx="1"/>
          </p:nvPr>
        </p:nvSpPr>
        <p:spPr>
          <a:xfrm>
            <a:off x="4211340" y="987427"/>
            <a:ext cx="5014913"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a:p>
        </p:txBody>
      </p:sp>
      <p:sp>
        <p:nvSpPr>
          <p:cNvPr id="4" name="Text Placeholder 3"/>
          <p:cNvSpPr>
            <a:spLocks noGrp="1"/>
          </p:cNvSpPr>
          <p:nvPr>
            <p:ph type="body" sz="half" idx="2"/>
          </p:nvPr>
        </p:nvSpPr>
        <p:spPr>
          <a:xfrm>
            <a:off x="682328" y="2057400"/>
            <a:ext cx="3194943"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stili del testo dello schema</a:t>
            </a:r>
          </a:p>
        </p:txBody>
      </p:sp>
      <p:sp>
        <p:nvSpPr>
          <p:cNvPr id="5" name="Date Placeholder 4"/>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6" name="Footer Placeholder 5"/>
          <p:cNvSpPr>
            <a:spLocks noGrp="1"/>
          </p:cNvSpPr>
          <p:nvPr>
            <p:ph type="ftr" sz="quarter" idx="11"/>
          </p:nvPr>
        </p:nvSpPr>
        <p:spPr>
          <a:xfrm>
            <a:off x="3281363" y="6356352"/>
            <a:ext cx="3343275" cy="365125"/>
          </a:xfrm>
          <a:prstGeom prst="rect">
            <a:avLst/>
          </a:prstGeom>
        </p:spPr>
        <p:txBody>
          <a:bodyPr/>
          <a:lstStyle/>
          <a:p>
            <a:endParaRPr lang="it-IT"/>
          </a:p>
        </p:txBody>
      </p:sp>
      <p:sp>
        <p:nvSpPr>
          <p:cNvPr id="7" name="Slide Number Placeholder 6"/>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510543489"/>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7"/>
            <a:ext cx="8543925" cy="1325563"/>
          </a:xfrm>
          <a:prstGeom prst="rect">
            <a:avLst/>
          </a:prstGeom>
        </p:spPr>
        <p:txBody>
          <a:bodyPr/>
          <a:lstStyle/>
          <a:p>
            <a:r>
              <a:rPr lang="it-IT"/>
              <a:t>Fare clic per modificare lo stile del titolo</a:t>
            </a:r>
            <a:endParaRPr lang="en-US"/>
          </a:p>
        </p:txBody>
      </p:sp>
      <p:sp>
        <p:nvSpPr>
          <p:cNvPr id="3" name="Vertical Text Placeholder 2"/>
          <p:cNvSpPr>
            <a:spLocks noGrp="1"/>
          </p:cNvSpPr>
          <p:nvPr>
            <p:ph type="body" orient="vert" idx="1"/>
          </p:nvPr>
        </p:nvSpPr>
        <p:spPr>
          <a:xfrm>
            <a:off x="681038" y="1825625"/>
            <a:ext cx="8543925" cy="4351338"/>
          </a:xfrm>
          <a:prstGeom prst="rect">
            <a:avLst/>
          </a:prstGeo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5" name="Footer Placeholder 4"/>
          <p:cNvSpPr>
            <a:spLocks noGrp="1"/>
          </p:cNvSpPr>
          <p:nvPr>
            <p:ph type="ftr" sz="quarter" idx="11"/>
          </p:nvPr>
        </p:nvSpPr>
        <p:spPr>
          <a:xfrm>
            <a:off x="3281363" y="6356352"/>
            <a:ext cx="3343275" cy="365125"/>
          </a:xfrm>
          <a:prstGeom prst="rect">
            <a:avLst/>
          </a:prstGeom>
        </p:spPr>
        <p:txBody>
          <a:bodyPr/>
          <a:lstStyle/>
          <a:p>
            <a:endParaRPr lang="it-IT"/>
          </a:p>
        </p:txBody>
      </p:sp>
      <p:sp>
        <p:nvSpPr>
          <p:cNvPr id="6" name="Slide Number Placeholder 5"/>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186048823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a:prstGeom prst="rect">
            <a:avLst/>
          </a:prstGeom>
        </p:spPr>
        <p:txBody>
          <a:bodyPr vert="eaVert"/>
          <a:lstStyle/>
          <a:p>
            <a:r>
              <a:rPr lang="it-IT"/>
              <a:t>Fare clic per modificare lo stile del titolo</a:t>
            </a:r>
            <a:endParaRPr lang="en-US"/>
          </a:p>
        </p:txBody>
      </p:sp>
      <p:sp>
        <p:nvSpPr>
          <p:cNvPr id="3" name="Vertical Text Placeholder 2"/>
          <p:cNvSpPr>
            <a:spLocks noGrp="1"/>
          </p:cNvSpPr>
          <p:nvPr>
            <p:ph type="body" orient="vert" idx="1"/>
          </p:nvPr>
        </p:nvSpPr>
        <p:spPr>
          <a:xfrm>
            <a:off x="681038" y="365125"/>
            <a:ext cx="6284119" cy="5811838"/>
          </a:xfrm>
          <a:prstGeom prst="rect">
            <a:avLst/>
          </a:prstGeo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a:p>
        </p:txBody>
      </p:sp>
      <p:sp>
        <p:nvSpPr>
          <p:cNvPr id="4" name="Date Placeholder 3"/>
          <p:cNvSpPr>
            <a:spLocks noGrp="1"/>
          </p:cNvSpPr>
          <p:nvPr>
            <p:ph type="dt" sz="half" idx="10"/>
          </p:nvPr>
        </p:nvSpPr>
        <p:spPr>
          <a:xfrm>
            <a:off x="681038" y="6356352"/>
            <a:ext cx="2228850" cy="365125"/>
          </a:xfrm>
          <a:prstGeom prst="rect">
            <a:avLst/>
          </a:prstGeom>
        </p:spPr>
        <p:txBody>
          <a:bodyPr/>
          <a:lstStyle/>
          <a:p>
            <a:fld id="{6BFAF5DA-F643-4BB2-A3E8-32A7C1F72A7E}" type="datetimeFigureOut">
              <a:rPr lang="it-IT" smtClean="0"/>
              <a:t>25/06/2026</a:t>
            </a:fld>
            <a:endParaRPr lang="it-IT"/>
          </a:p>
        </p:txBody>
      </p:sp>
      <p:sp>
        <p:nvSpPr>
          <p:cNvPr id="5" name="Footer Placeholder 4"/>
          <p:cNvSpPr>
            <a:spLocks noGrp="1"/>
          </p:cNvSpPr>
          <p:nvPr>
            <p:ph type="ftr" sz="quarter" idx="11"/>
          </p:nvPr>
        </p:nvSpPr>
        <p:spPr>
          <a:xfrm>
            <a:off x="3281363" y="6356352"/>
            <a:ext cx="3343275" cy="365125"/>
          </a:xfrm>
          <a:prstGeom prst="rect">
            <a:avLst/>
          </a:prstGeom>
        </p:spPr>
        <p:txBody>
          <a:bodyPr/>
          <a:lstStyle/>
          <a:p>
            <a:endParaRPr lang="it-IT"/>
          </a:p>
        </p:txBody>
      </p:sp>
      <p:sp>
        <p:nvSpPr>
          <p:cNvPr id="6" name="Slide Number Placeholder 5"/>
          <p:cNvSpPr>
            <a:spLocks noGrp="1"/>
          </p:cNvSpPr>
          <p:nvPr>
            <p:ph type="sldNum" sz="quarter" idx="12"/>
          </p:nvPr>
        </p:nvSpPr>
        <p:spPr>
          <a:xfrm>
            <a:off x="6996113" y="6356352"/>
            <a:ext cx="2228850" cy="365125"/>
          </a:xfrm>
          <a:prstGeom prst="rect">
            <a:avLst/>
          </a:prstGeom>
        </p:spPr>
        <p:txBody>
          <a:bodyPr/>
          <a:lstStyle/>
          <a:p>
            <a:fld id="{561D1A33-E658-40BD-ABDD-BD7EE8555BE0}" type="slidenum">
              <a:rPr lang="it-IT" smtClean="0"/>
              <a:t>‹#›</a:t>
            </a:fld>
            <a:endParaRPr lang="it-IT"/>
          </a:p>
        </p:txBody>
      </p:sp>
    </p:spTree>
    <p:extLst>
      <p:ext uri="{BB962C8B-B14F-4D97-AF65-F5344CB8AC3E}">
        <p14:creationId xmlns:p14="http://schemas.microsoft.com/office/powerpoint/2010/main" val="470897995"/>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495300" y="274638"/>
            <a:ext cx="8915400" cy="1143000"/>
          </a:xfrm>
          <a:prstGeom prst="rect">
            <a:avLst/>
          </a:prstGeom>
        </p:spPr>
        <p:txBody>
          <a:bodyPr/>
          <a:lstStyle/>
          <a:p>
            <a:r>
              <a:rPr lang="it-IT"/>
              <a:t>Fare clic per modificare lo stile del titolo</a:t>
            </a:r>
          </a:p>
        </p:txBody>
      </p:sp>
      <p:sp>
        <p:nvSpPr>
          <p:cNvPr id="4" name="Segnaposto piè di pagina 3"/>
          <p:cNvSpPr>
            <a:spLocks noGrp="1"/>
          </p:cNvSpPr>
          <p:nvPr>
            <p:ph type="ftr" sz="quarter" idx="11"/>
          </p:nvPr>
        </p:nvSpPr>
        <p:spPr>
          <a:xfrm>
            <a:off x="3384550" y="6258380"/>
            <a:ext cx="3136900" cy="365125"/>
          </a:xfrm>
          <a:prstGeom prst="rect">
            <a:avLst/>
          </a:prstGeom>
          <a:solidFill>
            <a:schemeClr val="bg1"/>
          </a:solidFill>
        </p:spPr>
        <p:txBody>
          <a:bodyPr/>
          <a:lstStyle>
            <a:lvl1pPr>
              <a:defRPr sz="1800"/>
            </a:lvl1pPr>
          </a:lstStyle>
          <a:p>
            <a:r>
              <a:rPr lang="it-IT">
                <a:solidFill>
                  <a:srgbClr val="0F206C"/>
                </a:solidFill>
                <a:latin typeface="Bodoni MT" panose="02070603080606020203" pitchFamily="18" charset="0"/>
              </a:rPr>
              <a:t>Rendiconto al cittadino 2023</a:t>
            </a:r>
          </a:p>
        </p:txBody>
      </p:sp>
      <p:sp>
        <p:nvSpPr>
          <p:cNvPr id="5" name="Segnaposto numero diapositiva 4"/>
          <p:cNvSpPr>
            <a:spLocks noGrp="1"/>
          </p:cNvSpPr>
          <p:nvPr>
            <p:ph type="sldNum" sz="quarter" idx="12"/>
          </p:nvPr>
        </p:nvSpPr>
        <p:spPr>
          <a:xfrm>
            <a:off x="7099300" y="6356351"/>
            <a:ext cx="2311400" cy="365125"/>
          </a:xfrm>
          <a:prstGeom prst="rect">
            <a:avLst/>
          </a:prstGeom>
        </p:spPr>
        <p:txBody>
          <a:bodyPr/>
          <a:lstStyle>
            <a:lvl1pPr>
              <a:defRPr>
                <a:solidFill>
                  <a:srgbClr val="0F206C"/>
                </a:solidFill>
              </a:defRPr>
            </a:lvl1pPr>
          </a:lstStyle>
          <a:p>
            <a:fld id="{93246BD3-667C-47A7-BD1A-1D2767476E1B}" type="slidenum">
              <a:rPr lang="it-IT" smtClean="0"/>
              <a:t>‹#›</a:t>
            </a:fld>
            <a:endParaRPr lang="it-IT"/>
          </a:p>
        </p:txBody>
      </p:sp>
    </p:spTree>
    <p:extLst>
      <p:ext uri="{BB962C8B-B14F-4D97-AF65-F5344CB8AC3E}">
        <p14:creationId xmlns:p14="http://schemas.microsoft.com/office/powerpoint/2010/main" val="57255793"/>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ttangolo 6"/>
          <p:cNvSpPr/>
          <p:nvPr userDrawn="1"/>
        </p:nvSpPr>
        <p:spPr>
          <a:xfrm>
            <a:off x="0" y="6612467"/>
            <a:ext cx="3852000" cy="252000"/>
          </a:xfrm>
          <a:prstGeom prst="rect">
            <a:avLst/>
          </a:prstGeom>
          <a:solidFill>
            <a:srgbClr val="FF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27"/>
          </a:p>
        </p:txBody>
      </p:sp>
      <p:sp>
        <p:nvSpPr>
          <p:cNvPr id="8" name="Rettangolo 7"/>
          <p:cNvSpPr/>
          <p:nvPr userDrawn="1"/>
        </p:nvSpPr>
        <p:spPr>
          <a:xfrm>
            <a:off x="3851999" y="6610467"/>
            <a:ext cx="4644000" cy="254000"/>
          </a:xfrm>
          <a:prstGeom prst="rect">
            <a:avLst/>
          </a:prstGeom>
          <a:solidFill>
            <a:srgbClr val="0F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27"/>
          </a:p>
        </p:txBody>
      </p:sp>
      <p:sp>
        <p:nvSpPr>
          <p:cNvPr id="9" name="CasellaDiTesto 8"/>
          <p:cNvSpPr txBox="1"/>
          <p:nvPr userDrawn="1"/>
        </p:nvSpPr>
        <p:spPr>
          <a:xfrm>
            <a:off x="248396" y="6201210"/>
            <a:ext cx="1809004" cy="338554"/>
          </a:xfrm>
          <a:prstGeom prst="rect">
            <a:avLst/>
          </a:prstGeom>
          <a:noFill/>
        </p:spPr>
        <p:txBody>
          <a:bodyPr wrap="square" rtlCol="0">
            <a:spAutoFit/>
          </a:bodyPr>
          <a:lstStyle/>
          <a:p>
            <a:r>
              <a:rPr lang="it-IT" sz="1600">
                <a:solidFill>
                  <a:srgbClr val="0F206C"/>
                </a:solidFill>
                <a:latin typeface="Bodoni Std" panose="02070703070706020303" pitchFamily="18" charset="0"/>
              </a:rPr>
              <a:t>Comune di Parma</a:t>
            </a:r>
          </a:p>
        </p:txBody>
      </p:sp>
      <p:sp>
        <p:nvSpPr>
          <p:cNvPr id="10" name="CasellaDiTesto 9"/>
          <p:cNvSpPr txBox="1"/>
          <p:nvPr userDrawn="1"/>
        </p:nvSpPr>
        <p:spPr>
          <a:xfrm>
            <a:off x="3775796" y="6231988"/>
            <a:ext cx="4323604" cy="276999"/>
          </a:xfrm>
          <a:prstGeom prst="rect">
            <a:avLst/>
          </a:prstGeom>
          <a:noFill/>
        </p:spPr>
        <p:txBody>
          <a:bodyPr wrap="square" rtlCol="0">
            <a:spAutoFit/>
          </a:bodyPr>
          <a:lstStyle/>
          <a:p>
            <a:r>
              <a:rPr lang="it-IT" sz="1200">
                <a:solidFill>
                  <a:srgbClr val="0F206C"/>
                </a:solidFill>
                <a:latin typeface="Franklin Gothic Book" panose="020B0503020102020204" pitchFamily="34" charset="0"/>
              </a:rPr>
              <a:t>Piano Esecutivo di Gestione</a:t>
            </a:r>
          </a:p>
        </p:txBody>
      </p:sp>
    </p:spTree>
    <p:extLst>
      <p:ext uri="{BB962C8B-B14F-4D97-AF65-F5344CB8AC3E}">
        <p14:creationId xmlns:p14="http://schemas.microsoft.com/office/powerpoint/2010/main" val="360694772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comune.parma.it/comune/Amministrazione-Trasparente/bilancio-preventivo-e-consuntivo_m16.aspx" TargetMode="Externa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ttangolo 9"/>
          <p:cNvSpPr/>
          <p:nvPr/>
        </p:nvSpPr>
        <p:spPr>
          <a:xfrm>
            <a:off x="0" y="0"/>
            <a:ext cx="3852000" cy="6858000"/>
          </a:xfrm>
          <a:prstGeom prst="rect">
            <a:avLst/>
          </a:prstGeom>
          <a:solidFill>
            <a:srgbClr val="FF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27"/>
          </a:p>
        </p:txBody>
      </p:sp>
      <p:pic>
        <p:nvPicPr>
          <p:cNvPr id="7" name="Immagin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24" y="-596131"/>
            <a:ext cx="2412460" cy="2412460"/>
          </a:xfrm>
          <a:prstGeom prst="rect">
            <a:avLst/>
          </a:prstGeom>
        </p:spPr>
      </p:pic>
      <p:sp>
        <p:nvSpPr>
          <p:cNvPr id="11" name="Rettangolo 10"/>
          <p:cNvSpPr/>
          <p:nvPr/>
        </p:nvSpPr>
        <p:spPr>
          <a:xfrm>
            <a:off x="3851999" y="0"/>
            <a:ext cx="4644000" cy="6858000"/>
          </a:xfrm>
          <a:prstGeom prst="rect">
            <a:avLst/>
          </a:prstGeom>
          <a:solidFill>
            <a:srgbClr val="0F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27"/>
          </a:p>
        </p:txBody>
      </p:sp>
      <p:sp>
        <p:nvSpPr>
          <p:cNvPr id="16" name="CasellaDiTesto 15"/>
          <p:cNvSpPr txBox="1"/>
          <p:nvPr/>
        </p:nvSpPr>
        <p:spPr>
          <a:xfrm>
            <a:off x="3957633" y="2402698"/>
            <a:ext cx="1108593" cy="369332"/>
          </a:xfrm>
          <a:prstGeom prst="rect">
            <a:avLst/>
          </a:prstGeom>
          <a:noFill/>
        </p:spPr>
        <p:txBody>
          <a:bodyPr wrap="square" lIns="91440" tIns="45720" rIns="91440" bIns="45720" rtlCol="0" anchor="t">
            <a:spAutoFit/>
          </a:bodyPr>
          <a:lstStyle/>
          <a:p>
            <a:r>
              <a:rPr lang="it-IT">
                <a:solidFill>
                  <a:schemeClr val="bg1"/>
                </a:solidFill>
                <a:latin typeface="Bodoni Std"/>
              </a:rPr>
              <a:t>2025</a:t>
            </a:r>
            <a:endParaRPr lang="it-IT">
              <a:solidFill>
                <a:schemeClr val="bg1"/>
              </a:solidFill>
              <a:latin typeface="Bodoni Std" panose="02070703070706020303" pitchFamily="18" charset="0"/>
            </a:endParaRPr>
          </a:p>
        </p:txBody>
      </p:sp>
      <p:sp>
        <p:nvSpPr>
          <p:cNvPr id="17" name="CasellaDiTesto 16"/>
          <p:cNvSpPr txBox="1"/>
          <p:nvPr/>
        </p:nvSpPr>
        <p:spPr>
          <a:xfrm>
            <a:off x="242207" y="2143386"/>
            <a:ext cx="3519783" cy="1200329"/>
          </a:xfrm>
          <a:prstGeom prst="rect">
            <a:avLst/>
          </a:prstGeom>
          <a:noFill/>
        </p:spPr>
        <p:txBody>
          <a:bodyPr wrap="square" rtlCol="0">
            <a:spAutoFit/>
          </a:bodyPr>
          <a:lstStyle/>
          <a:p>
            <a:pPr algn="r"/>
            <a:r>
              <a:rPr lang="it-IT" sz="3600">
                <a:solidFill>
                  <a:schemeClr val="bg1"/>
                </a:solidFill>
                <a:latin typeface="Bodoni Std" panose="02070703070706020303" pitchFamily="18" charset="0"/>
              </a:rPr>
              <a:t>RENDICONTO AL CITTADINO</a:t>
            </a:r>
          </a:p>
        </p:txBody>
      </p:sp>
      <p:sp>
        <p:nvSpPr>
          <p:cNvPr id="8" name="Rettangolo 7"/>
          <p:cNvSpPr/>
          <p:nvPr/>
        </p:nvSpPr>
        <p:spPr>
          <a:xfrm>
            <a:off x="52819" y="6278784"/>
            <a:ext cx="3851998" cy="253916"/>
          </a:xfrm>
          <a:prstGeom prst="rect">
            <a:avLst/>
          </a:prstGeom>
        </p:spPr>
        <p:txBody>
          <a:bodyPr wrap="square" lIns="91440" tIns="45720" rIns="91440" bIns="45720" anchor="t">
            <a:spAutoFit/>
          </a:bodyPr>
          <a:lstStyle/>
          <a:p>
            <a:pPr algn="r"/>
            <a:endParaRPr lang="it-IT" sz="1050">
              <a:solidFill>
                <a:schemeClr val="bg1"/>
              </a:solidFill>
              <a:latin typeface="Franklin Gothic Book" panose="020B0503020102020204" pitchFamily="34" charset="0"/>
            </a:endParaRPr>
          </a:p>
        </p:txBody>
      </p:sp>
    </p:spTree>
    <p:extLst>
      <p:ext uri="{BB962C8B-B14F-4D97-AF65-F5344CB8AC3E}">
        <p14:creationId xmlns:p14="http://schemas.microsoft.com/office/powerpoint/2010/main" val="2797420616"/>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634082"/>
          </a:xfrm>
        </p:spPr>
        <p:txBody>
          <a:bodyPr>
            <a:normAutofit fontScale="90000"/>
          </a:bodyPr>
          <a:lstStyle/>
          <a:p>
            <a:pPr algn="ctr"/>
            <a:r>
              <a:rPr lang="it-IT" sz="2000" b="1"/>
              <a:t>RENDICONTO SEMPLIFICATO PER I CITTADINI</a:t>
            </a:r>
            <a:br>
              <a:rPr lang="it-IT" sz="2000" b="1"/>
            </a:br>
            <a:r>
              <a:rPr lang="it-IT" sz="2000"/>
              <a:t>(Art. 11, comma 2 D.Lgs. n. 118 del 23/06/2011 e s.m.i. )</a:t>
            </a:r>
            <a:endParaRPr lang="it-IT" sz="2000" b="1"/>
          </a:p>
        </p:txBody>
      </p:sp>
      <p:sp>
        <p:nvSpPr>
          <p:cNvPr id="3" name="Segnaposto numero diapositiva 2"/>
          <p:cNvSpPr>
            <a:spLocks noGrp="1"/>
          </p:cNvSpPr>
          <p:nvPr>
            <p:ph type="sldNum" sz="quarter" idx="12"/>
          </p:nvPr>
        </p:nvSpPr>
        <p:spPr>
          <a:xfrm>
            <a:off x="9067800" y="6356351"/>
            <a:ext cx="342900" cy="365125"/>
          </a:xfrm>
        </p:spPr>
        <p:txBody>
          <a:bodyPr/>
          <a:lstStyle/>
          <a:p>
            <a:fld id="{93246BD3-667C-47A7-BD1A-1D2767476E1B}" type="slidenum">
              <a:rPr lang="it-IT" smtClean="0"/>
              <a:t>2</a:t>
            </a:fld>
            <a:endParaRPr lang="it-IT"/>
          </a:p>
        </p:txBody>
      </p:sp>
      <p:sp>
        <p:nvSpPr>
          <p:cNvPr id="4" name="CasellaDiTesto 3"/>
          <p:cNvSpPr txBox="1"/>
          <p:nvPr/>
        </p:nvSpPr>
        <p:spPr>
          <a:xfrm>
            <a:off x="838200" y="1157176"/>
            <a:ext cx="8064896" cy="2862322"/>
          </a:xfrm>
          <a:prstGeom prst="rect">
            <a:avLst/>
          </a:prstGeom>
          <a:noFill/>
        </p:spPr>
        <p:txBody>
          <a:bodyPr wrap="square" lIns="91440" tIns="45720" rIns="91440" bIns="45720" rtlCol="0" anchor="t">
            <a:spAutoFit/>
          </a:bodyPr>
          <a:lstStyle/>
          <a:p>
            <a:pPr algn="just"/>
            <a:r>
              <a:rPr lang="it-IT"/>
              <a:t>Il rendiconto semplificato è un documento che il Comune di Parma mette a disposizione dei cittadini per una lettura facilitata del rendiconto della gestione 2025 che riassume contabilmente l’attività annuale dell’ente con la dimostrazione dei risultati finanziari, economici e patrimoniali.</a:t>
            </a:r>
          </a:p>
          <a:p>
            <a:endParaRPr lang="it-IT"/>
          </a:p>
          <a:p>
            <a:pPr algn="just"/>
            <a:r>
              <a:rPr lang="it-IT"/>
              <a:t>Il rendiconto 2025 è stato approvato con atto di Consiglio Comunale la cui consultazione è possibile all’interno della sezione amministrazione trasparente -&gt; bilanci del Comune di Parma (</a:t>
            </a:r>
            <a:r>
              <a:rPr lang="it-IT">
                <a:hlinkClick r:id="rId2"/>
              </a:rPr>
              <a:t>http://www.comune.parma.it/comune/Amministrazione-Trasparente/bilancio-preventivo-e-consuntivo_m16.aspx</a:t>
            </a:r>
            <a:r>
              <a:rPr lang="it-IT"/>
              <a:t>)</a:t>
            </a:r>
          </a:p>
        </p:txBody>
      </p:sp>
      <p:sp>
        <p:nvSpPr>
          <p:cNvPr id="5"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spTree>
    <p:extLst>
      <p:ext uri="{BB962C8B-B14F-4D97-AF65-F5344CB8AC3E}">
        <p14:creationId xmlns:p14="http://schemas.microsoft.com/office/powerpoint/2010/main" val="3887561906"/>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742950" y="195864"/>
            <a:ext cx="8420100" cy="2387600"/>
          </a:xfrm>
        </p:spPr>
        <p:txBody>
          <a:bodyPr lIns="91440" tIns="45720" rIns="91440" bIns="45720" anchor="t">
            <a:normAutofit/>
          </a:bodyPr>
          <a:lstStyle/>
          <a:p>
            <a:pPr algn="ctr"/>
            <a:r>
              <a:rPr lang="it-IT" sz="2000" b="1"/>
              <a:t>PARTICOLARITA’ ANNO 2025</a:t>
            </a:r>
          </a:p>
        </p:txBody>
      </p:sp>
      <p:sp>
        <p:nvSpPr>
          <p:cNvPr id="11" name="Segnaposto piè di pagina 3"/>
          <p:cNvSpPr>
            <a:spLocks noGrp="1"/>
          </p:cNvSpPr>
          <p:nvPr>
            <p:ph type="ftr" sz="quarter" idx="11"/>
          </p:nvPr>
        </p:nvSpPr>
        <p:spPr>
          <a:xfrm>
            <a:off x="3177418" y="6179706"/>
            <a:ext cx="3343275"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sp>
        <p:nvSpPr>
          <p:cNvPr id="3" name="Segnaposto numero diapositiva 2"/>
          <p:cNvSpPr>
            <a:spLocks noGrp="1"/>
          </p:cNvSpPr>
          <p:nvPr>
            <p:ph type="sldNum" sz="quarter" idx="12"/>
          </p:nvPr>
        </p:nvSpPr>
        <p:spPr>
          <a:xfrm>
            <a:off x="8628056" y="6179706"/>
            <a:ext cx="2228850" cy="365125"/>
          </a:xfrm>
        </p:spPr>
        <p:txBody>
          <a:bodyPr/>
          <a:lstStyle/>
          <a:p>
            <a:fld id="{93246BD3-667C-47A7-BD1A-1D2767476E1B}" type="slidenum">
              <a:rPr lang="it-IT" smtClean="0"/>
              <a:t>3</a:t>
            </a:fld>
            <a:endParaRPr lang="it-IT"/>
          </a:p>
        </p:txBody>
      </p:sp>
      <p:sp>
        <p:nvSpPr>
          <p:cNvPr id="4" name="Rettangolo 3"/>
          <p:cNvSpPr/>
          <p:nvPr/>
        </p:nvSpPr>
        <p:spPr>
          <a:xfrm>
            <a:off x="166724" y="444823"/>
            <a:ext cx="9363354" cy="461665"/>
          </a:xfrm>
          <a:prstGeom prst="rect">
            <a:avLst/>
          </a:prstGeom>
        </p:spPr>
        <p:txBody>
          <a:bodyPr wrap="square" lIns="91440" tIns="45720" rIns="91440" bIns="45720" anchor="t">
            <a:spAutoFit/>
          </a:bodyPr>
          <a:lstStyle/>
          <a:p>
            <a:endParaRPr lang="it-IT" sz="1200"/>
          </a:p>
          <a:p>
            <a:endParaRPr lang="it-IT" sz="1200"/>
          </a:p>
        </p:txBody>
      </p:sp>
      <p:sp>
        <p:nvSpPr>
          <p:cNvPr id="6" name="TextBox 5">
            <a:extLst>
              <a:ext uri="{FF2B5EF4-FFF2-40B4-BE49-F238E27FC236}">
                <a16:creationId xmlns:a16="http://schemas.microsoft.com/office/drawing/2014/main" id="{75E374FD-9349-E296-B593-5A67AAD87649}"/>
              </a:ext>
            </a:extLst>
          </p:cNvPr>
          <p:cNvSpPr txBox="1"/>
          <p:nvPr/>
        </p:nvSpPr>
        <p:spPr>
          <a:xfrm>
            <a:off x="597328" y="635521"/>
            <a:ext cx="8502146" cy="59093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rtl="0"/>
            <a:r>
              <a:rPr lang="it-IT">
                <a:ea typeface="Segoe UI"/>
                <a:cs typeface="Segoe UI"/>
              </a:rPr>
              <a:t>L’esercizio 2025 è stato caratterizzato da: </a:t>
            </a:r>
            <a:r>
              <a:rPr lang="it-IT">
                <a:ea typeface="Times New Roman"/>
                <a:cs typeface="Times New Roman"/>
              </a:rPr>
              <a:t> </a:t>
            </a:r>
          </a:p>
          <a:p>
            <a:pPr marL="228600" lvl="0" indent="-228600" algn="just" rtl="0">
              <a:buFont typeface=""/>
              <a:buAutoNum type="arabicPeriod"/>
            </a:pPr>
            <a:r>
              <a:rPr lang="it-IT">
                <a:ea typeface="Times New Roman"/>
                <a:cs typeface="Times New Roman"/>
              </a:rPr>
              <a:t>Lieve riduzione della rigidità della spesa per effetto di un aumento delle entrate correnti pur in presenza di un aumento della spesa corrente e dalla incidenza nella spesa del concorso alla finanza pubblica come illustrato al successivo punto: </a:t>
            </a:r>
          </a:p>
          <a:p>
            <a:pPr marL="742937" lvl="1" indent="-285750" algn="just">
              <a:buFontTx/>
              <a:buChar char="-"/>
            </a:pPr>
            <a:r>
              <a:rPr lang="it-IT">
                <a:ea typeface="Times New Roman"/>
                <a:cs typeface="Times New Roman"/>
              </a:rPr>
              <a:t>aumento imposta di soggiorno;</a:t>
            </a:r>
          </a:p>
          <a:p>
            <a:pPr marL="742937" lvl="1" indent="-285750" algn="just">
              <a:buFontTx/>
              <a:buChar char="-"/>
            </a:pPr>
            <a:r>
              <a:rPr lang="it-IT">
                <a:ea typeface="Times New Roman"/>
                <a:cs typeface="Times New Roman"/>
              </a:rPr>
              <a:t>aumento addizionale comunale </a:t>
            </a:r>
            <a:r>
              <a:rPr lang="it-IT" err="1">
                <a:ea typeface="Times New Roman"/>
                <a:cs typeface="Times New Roman"/>
              </a:rPr>
              <a:t>irpef</a:t>
            </a:r>
            <a:r>
              <a:rPr lang="it-IT">
                <a:ea typeface="Times New Roman"/>
                <a:cs typeface="Times New Roman"/>
              </a:rPr>
              <a:t>; </a:t>
            </a:r>
          </a:p>
          <a:p>
            <a:pPr marL="742937" lvl="1" indent="-285750" algn="just">
              <a:buFontTx/>
              <a:buChar char="-"/>
            </a:pPr>
            <a:r>
              <a:rPr lang="it-IT">
                <a:ea typeface="Times New Roman"/>
                <a:cs typeface="Times New Roman"/>
              </a:rPr>
              <a:t>aumento dei proventi del codice della strada;</a:t>
            </a:r>
          </a:p>
          <a:p>
            <a:pPr marL="742937" lvl="1" indent="-285750" algn="just">
              <a:buFontTx/>
              <a:buChar char="-"/>
            </a:pPr>
            <a:r>
              <a:rPr lang="it-IT">
                <a:ea typeface="Times New Roman"/>
                <a:cs typeface="Times New Roman"/>
              </a:rPr>
              <a:t>aumento dei trasferimenti; </a:t>
            </a:r>
          </a:p>
          <a:p>
            <a:pPr marL="742937" lvl="1" indent="-285750" algn="just">
              <a:buFontTx/>
              <a:buChar char="-"/>
            </a:pPr>
            <a:r>
              <a:rPr lang="it-IT">
                <a:ea typeface="Times New Roman"/>
                <a:cs typeface="Times New Roman"/>
              </a:rPr>
              <a:t>conferma degli incassi da dividendi da partecipate; </a:t>
            </a:r>
          </a:p>
          <a:p>
            <a:pPr marL="228600" lvl="0" indent="-228600" algn="just" rtl="0">
              <a:buFont typeface=""/>
              <a:buAutoNum type="arabicPeriod" startAt="2"/>
            </a:pPr>
            <a:r>
              <a:rPr lang="it-IT">
                <a:ea typeface="Times New Roman"/>
                <a:cs typeface="Times New Roman"/>
              </a:rPr>
              <a:t>applicazione dell’avanzo di amministrazione 2024 parte disponibile a finanziamento degli investimenti per euro 18.725.353,96 che ha contribuito alla riduzione al ricorso al debito; </a:t>
            </a:r>
          </a:p>
          <a:p>
            <a:pPr marL="228600" lvl="0" indent="-228600" algn="just" rtl="0">
              <a:buFont typeface=""/>
              <a:buAutoNum type="arabicPeriod" startAt="3"/>
            </a:pPr>
            <a:r>
              <a:rPr lang="it-IT">
                <a:ea typeface="Times New Roman"/>
                <a:cs typeface="Times New Roman"/>
              </a:rPr>
              <a:t>riduzione del residuo debito al 31.12.2025 rispetto al 31.12.2024; </a:t>
            </a:r>
            <a:endParaRPr lang="it-IT">
              <a:ea typeface="Segoe UI"/>
              <a:cs typeface="Segoe UI"/>
            </a:endParaRPr>
          </a:p>
          <a:p>
            <a:pPr marL="228600" lvl="0" indent="-228600" algn="just" rtl="0">
              <a:buFont typeface=""/>
              <a:buAutoNum type="arabicPeriod" startAt="4"/>
            </a:pPr>
            <a:r>
              <a:rPr lang="it-IT">
                <a:ea typeface="Times New Roman"/>
                <a:cs typeface="Times New Roman"/>
              </a:rPr>
              <a:t>Riduzione della riscossione in competenza,  in particolare aumento dei trasferimenti che impone una accelerazione delle rendicontazioni; </a:t>
            </a:r>
          </a:p>
          <a:p>
            <a:pPr marL="228600" lvl="0" indent="-228600" algn="just" rtl="0">
              <a:buFont typeface=""/>
              <a:buAutoNum type="arabicPeriod" startAt="5"/>
            </a:pPr>
            <a:r>
              <a:rPr lang="it-IT">
                <a:ea typeface="Times New Roman"/>
                <a:cs typeface="Times New Roman"/>
              </a:rPr>
              <a:t>Indicatore annuale della tempestività dei pagamenti è meno 15 garantendo il rispetto dei tempi di pagamento anche nel 2025; </a:t>
            </a:r>
          </a:p>
          <a:p>
            <a:pPr marL="228600" lvl="0" indent="-228600" algn="just" rtl="0">
              <a:buFont typeface=""/>
              <a:buAutoNum type="arabicPeriod" startAt="6"/>
            </a:pPr>
            <a:r>
              <a:rPr lang="it-IT">
                <a:ea typeface="Times New Roman"/>
                <a:cs typeface="Times New Roman"/>
              </a:rPr>
              <a:t>nella parte investimenti il proseguimento delle attività correlate all’attuazione degli investimenti finanziati con fondi PNRR.</a:t>
            </a:r>
          </a:p>
          <a:p>
            <a:endParaRPr>
              <a:latin typeface="Segoe UI"/>
              <a:ea typeface="Segoe UI"/>
              <a:cs typeface="Segoe UI"/>
            </a:endParaRPr>
          </a:p>
          <a:p>
            <a:pPr algn="ctr"/>
            <a:endParaRPr lang="en-US"/>
          </a:p>
        </p:txBody>
      </p:sp>
    </p:spTree>
    <p:extLst>
      <p:ext uri="{BB962C8B-B14F-4D97-AF65-F5344CB8AC3E}">
        <p14:creationId xmlns:p14="http://schemas.microsoft.com/office/powerpoint/2010/main" val="354613120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562068"/>
          </a:xfrm>
        </p:spPr>
        <p:txBody>
          <a:bodyPr lIns="91440" tIns="45720" rIns="91440" bIns="45720" anchor="t">
            <a:normAutofit/>
          </a:bodyPr>
          <a:lstStyle/>
          <a:p>
            <a:pPr algn="ctr"/>
            <a:r>
              <a:rPr lang="it-IT" sz="2000" b="1"/>
              <a:t>RISULTATO D’ESERCIZIO 2025</a:t>
            </a:r>
            <a:endParaRPr lang="en-US"/>
          </a:p>
        </p:txBody>
      </p:sp>
      <p:sp>
        <p:nvSpPr>
          <p:cNvPr id="3" name="Segnaposto numero diapositiva 2"/>
          <p:cNvSpPr>
            <a:spLocks noGrp="1"/>
          </p:cNvSpPr>
          <p:nvPr>
            <p:ph type="sldNum" sz="quarter" idx="12"/>
          </p:nvPr>
        </p:nvSpPr>
        <p:spPr>
          <a:xfrm>
            <a:off x="9067800" y="6356351"/>
            <a:ext cx="342900" cy="365125"/>
          </a:xfrm>
        </p:spPr>
        <p:txBody>
          <a:bodyPr/>
          <a:lstStyle/>
          <a:p>
            <a:fld id="{93246BD3-667C-47A7-BD1A-1D2767476E1B}" type="slidenum">
              <a:rPr lang="it-IT" smtClean="0"/>
              <a:t>4</a:t>
            </a:fld>
            <a:endParaRPr lang="it-IT"/>
          </a:p>
        </p:txBody>
      </p:sp>
      <p:sp>
        <p:nvSpPr>
          <p:cNvPr id="4" name="Rettangolo 3"/>
          <p:cNvSpPr/>
          <p:nvPr/>
        </p:nvSpPr>
        <p:spPr>
          <a:xfrm>
            <a:off x="1101490" y="635673"/>
            <a:ext cx="7488832" cy="1246495"/>
          </a:xfrm>
          <a:prstGeom prst="rect">
            <a:avLst/>
          </a:prstGeom>
        </p:spPr>
        <p:txBody>
          <a:bodyPr wrap="square" lIns="91440" tIns="45720" rIns="91440" bIns="45720" anchor="t">
            <a:spAutoFit/>
          </a:bodyPr>
          <a:lstStyle/>
          <a:p>
            <a:pPr algn="just"/>
            <a:r>
              <a:rPr lang="it-IT" sz="1500"/>
              <a:t>Il risultato di amministrazione dell'esercizio 2025 riportato in fondo alla tabella è il dato che mostra, in estrema sintesi, l'esito finanziario dell'esercizio che si è chiuso. Il risultato contabile di amministrazione è pari ad € 136.227.594,14. Il risultato positivo della gestione di competenza è indicativo di una equilibrata capacità dell'Ente di utilizzare le risorse che si sono rese disponibili nel corso dell'esercizio:</a:t>
            </a:r>
          </a:p>
        </p:txBody>
      </p:sp>
      <p:sp>
        <p:nvSpPr>
          <p:cNvPr id="9"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sp>
        <p:nvSpPr>
          <p:cNvPr id="11" name="Rectangle 2"/>
          <p:cNvSpPr>
            <a:spLocks noChangeArrowheads="1"/>
          </p:cNvSpPr>
          <p:nvPr/>
        </p:nvSpPr>
        <p:spPr bwMode="auto">
          <a:xfrm>
            <a:off x="2949489" y="1779674"/>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graphicFrame>
        <p:nvGraphicFramePr>
          <p:cNvPr id="13" name="Table 12">
            <a:extLst>
              <a:ext uri="{FF2B5EF4-FFF2-40B4-BE49-F238E27FC236}">
                <a16:creationId xmlns:a16="http://schemas.microsoft.com/office/drawing/2014/main" id="{AB3626B6-044B-9747-8B11-B066C442F0FF}"/>
              </a:ext>
            </a:extLst>
          </p:cNvPr>
          <p:cNvGraphicFramePr>
            <a:graphicFrameLocks noGrp="1"/>
          </p:cNvGraphicFramePr>
          <p:nvPr>
            <p:extLst>
              <p:ext uri="{D42A27DB-BD31-4B8C-83A1-F6EECF244321}">
                <p14:modId xmlns:p14="http://schemas.microsoft.com/office/powerpoint/2010/main" val="1133576134"/>
              </p:ext>
            </p:extLst>
          </p:nvPr>
        </p:nvGraphicFramePr>
        <p:xfrm>
          <a:off x="2245221" y="1984663"/>
          <a:ext cx="5707074" cy="3846755"/>
        </p:xfrm>
        <a:graphic>
          <a:graphicData uri="http://schemas.openxmlformats.org/drawingml/2006/table">
            <a:tbl>
              <a:tblPr bandRow="1">
                <a:tableStyleId>{5C22544A-7EE6-4342-B048-85BDC9FD1C3A}</a:tableStyleId>
              </a:tblPr>
              <a:tblGrid>
                <a:gridCol w="2213263">
                  <a:extLst>
                    <a:ext uri="{9D8B030D-6E8A-4147-A177-3AD203B41FA5}">
                      <a16:colId xmlns:a16="http://schemas.microsoft.com/office/drawing/2014/main" val="3430808519"/>
                    </a:ext>
                  </a:extLst>
                </a:gridCol>
                <a:gridCol w="1096841">
                  <a:extLst>
                    <a:ext uri="{9D8B030D-6E8A-4147-A177-3AD203B41FA5}">
                      <a16:colId xmlns:a16="http://schemas.microsoft.com/office/drawing/2014/main" val="2788113372"/>
                    </a:ext>
                  </a:extLst>
                </a:gridCol>
                <a:gridCol w="1115074">
                  <a:extLst>
                    <a:ext uri="{9D8B030D-6E8A-4147-A177-3AD203B41FA5}">
                      <a16:colId xmlns:a16="http://schemas.microsoft.com/office/drawing/2014/main" val="2226570680"/>
                    </a:ext>
                  </a:extLst>
                </a:gridCol>
                <a:gridCol w="1281896">
                  <a:extLst>
                    <a:ext uri="{9D8B030D-6E8A-4147-A177-3AD203B41FA5}">
                      <a16:colId xmlns:a16="http://schemas.microsoft.com/office/drawing/2014/main" val="129551450"/>
                    </a:ext>
                  </a:extLst>
                </a:gridCol>
              </a:tblGrid>
              <a:tr h="254602">
                <a:tc>
                  <a:txBody>
                    <a:bodyPr/>
                    <a:lstStyle/>
                    <a:p>
                      <a:pPr fontAlgn="ctr"/>
                      <a:endParaRPr lang="en-US" sz="800">
                        <a:effectLst/>
                        <a:latin typeface="Calibri" panose="020F0502020204030204" pitchFamily="34" charset="0"/>
                      </a:endParaRP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tc gridSpan="2">
                  <a:txBody>
                    <a:bodyPr/>
                    <a:lstStyle/>
                    <a:p>
                      <a:pPr algn="ctr" fontAlgn="ctr"/>
                      <a:r>
                        <a:rPr lang="en-US" sz="800" b="1">
                          <a:effectLst/>
                          <a:latin typeface="Calibri"/>
                        </a:rPr>
                        <a:t>In conto</a:t>
                      </a:r>
                    </a:p>
                  </a:txBody>
                  <a:tcPr marL="9525" marR="9525" marT="952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rowSpan="2">
                  <a:txBody>
                    <a:bodyPr/>
                    <a:lstStyle/>
                    <a:p>
                      <a:pPr algn="ctr" fontAlgn="ctr"/>
                      <a:r>
                        <a:rPr lang="en-US" sz="800" b="1">
                          <a:effectLst/>
                          <a:latin typeface="Calibri"/>
                        </a:rPr>
                        <a:t>Totale                </a:t>
                      </a:r>
                    </a:p>
                  </a:txBody>
                  <a:tcPr marL="9525" marR="9525" marT="952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noFill/>
                  </a:tcPr>
                </a:tc>
                <a:extLst>
                  <a:ext uri="{0D108BD9-81ED-4DB2-BD59-A6C34878D82A}">
                    <a16:rowId xmlns:a16="http://schemas.microsoft.com/office/drawing/2014/main" val="2409378939"/>
                  </a:ext>
                </a:extLst>
              </a:tr>
              <a:tr h="167381">
                <a:tc>
                  <a:txBody>
                    <a:bodyPr/>
                    <a:lstStyle/>
                    <a:p>
                      <a:pPr algn="ctr" fontAlgn="ctr"/>
                      <a:r>
                        <a:rPr lang="en-US" sz="800" b="1">
                          <a:effectLst/>
                          <a:latin typeface="Calibri" panose="020F0502020204030204" pitchFamily="34" charset="0"/>
                        </a:rPr>
                        <a:t>RISULTATO DI AMMINISTRAZIONE </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n-US" sz="800" b="1">
                          <a:effectLst/>
                          <a:latin typeface="Calibri" panose="020F0502020204030204" pitchFamily="34" charset="0"/>
                        </a:rPr>
                        <a:t>RESIDUI</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r>
                        <a:rPr lang="en-US" sz="800" b="1">
                          <a:effectLst/>
                          <a:latin typeface="Calibri" panose="020F0502020204030204" pitchFamily="34" charset="0"/>
                        </a:rPr>
                        <a:t>COMPETENZA</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p>
                  </a:txBody>
                  <a:tcPr/>
                </a:tc>
                <a:extLst>
                  <a:ext uri="{0D108BD9-81ED-4DB2-BD59-A6C34878D82A}">
                    <a16:rowId xmlns:a16="http://schemas.microsoft.com/office/drawing/2014/main" val="1784056800"/>
                  </a:ext>
                </a:extLst>
              </a:tr>
              <a:tr h="167381">
                <a:tc>
                  <a:txBody>
                    <a:bodyPr/>
                    <a:lstStyle/>
                    <a:p>
                      <a:pPr fontAlgn="ctr"/>
                      <a:endParaRPr lang="en-US" sz="800">
                        <a:effectLst/>
                        <a:latin typeface="Calibri" panose="020F0502020204030204" pitchFamily="34" charset="0"/>
                      </a:endParaRP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noFill/>
                  </a:tcPr>
                </a:tc>
                <a:tc gridSpan="3">
                  <a:txBody>
                    <a:bodyPr/>
                    <a:lstStyle/>
                    <a:p>
                      <a:pPr algn="ctr" fontAlgn="ctr"/>
                      <a:endParaRPr lang="en-US" sz="800" b="1">
                        <a:effectLst/>
                        <a:latin typeface="Calibri" panose="020F0502020204030204" pitchFamily="34" charset="0"/>
                      </a:endParaRPr>
                    </a:p>
                  </a:txBody>
                  <a:tcPr marL="9525" marR="9525" marT="952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563789110"/>
                  </a:ext>
                </a:extLst>
              </a:tr>
              <a:tr h="195278">
                <a:tc>
                  <a:txBody>
                    <a:bodyPr/>
                    <a:lstStyle/>
                    <a:p>
                      <a:pPr lvl="0">
                        <a:buNone/>
                      </a:pPr>
                      <a:r>
                        <a:rPr lang="en-US" sz="800">
                          <a:effectLst/>
                          <a:latin typeface="Calibri"/>
                        </a:rPr>
                        <a:t>Fondo di cassa al 1° gennaio</a:t>
                      </a:r>
                    </a:p>
                  </a:txBody>
                  <a:tcPr marL="9525" marR="9525" marT="952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endParaRPr lang="en-US" sz="1100">
                        <a:effectLst/>
                        <a:latin typeface="Times New Roman"/>
                      </a:endParaRPr>
                    </a:p>
                  </a:txBody>
                  <a:tcPr marL="9525" marR="9525" marT="9525"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endParaRPr lang="en-US" sz="1100">
                        <a:effectLst/>
                        <a:latin typeface="Times New Roman"/>
                      </a:endParaRPr>
                    </a:p>
                  </a:txBody>
                  <a:tcPr marL="9525" marR="9525" marT="9525"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160.074.665,74 € </a:t>
                      </a:r>
                      <a:endParaRPr lang="en-US"/>
                    </a:p>
                  </a:txBody>
                  <a:tcPr marL="9525" marR="9525" marT="952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20768199"/>
                  </a:ext>
                </a:extLst>
              </a:tr>
              <a:tr h="167381">
                <a:tc>
                  <a:txBody>
                    <a:bodyPr/>
                    <a:lstStyle/>
                    <a:p>
                      <a:pPr lvl="0">
                        <a:buNone/>
                      </a:pPr>
                      <a:r>
                        <a:rPr lang="en-US" sz="800">
                          <a:effectLst/>
                          <a:latin typeface="Calibri"/>
                        </a:rPr>
                        <a:t>RISCOSSIONI</a:t>
                      </a:r>
                      <a:endParaRPr lang="en-US">
                        <a:latin typeface="Calibri"/>
                      </a:endParaRP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53.090.520,11€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268.167.522,00€</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321.258.042,11 € </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2319642"/>
                  </a:ext>
                </a:extLst>
              </a:tr>
              <a:tr h="167381">
                <a:tc>
                  <a:txBody>
                    <a:bodyPr/>
                    <a:lstStyle/>
                    <a:p>
                      <a:pPr lvl="0">
                        <a:buNone/>
                      </a:pPr>
                      <a:r>
                        <a:rPr lang="en-US" sz="800">
                          <a:effectLst/>
                          <a:latin typeface="Calibri"/>
                        </a:rPr>
                        <a:t>PAGAMENTI</a:t>
                      </a:r>
                      <a:endParaRPr lang="en-US">
                        <a:latin typeface="Calibri"/>
                      </a:endParaRP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60.302.966,38€</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269.908.002,00€</a:t>
                      </a:r>
                    </a:p>
                  </a:txBody>
                  <a:tcPr marL="9525" marR="9525" marT="9525"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330.210.968,38 € </a:t>
                      </a:r>
                      <a:endParaRPr lang="en-US"/>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77710686"/>
                  </a:ext>
                </a:extLst>
              </a:tr>
              <a:tr h="167381">
                <a:tc gridSpan="3">
                  <a:txBody>
                    <a:bodyPr/>
                    <a:lstStyle/>
                    <a:p>
                      <a:pPr lvl="0" algn="ctr">
                        <a:buNone/>
                      </a:pPr>
                      <a:r>
                        <a:rPr lang="en-US" sz="800" b="1">
                          <a:effectLst/>
                          <a:latin typeface="Calibri"/>
                        </a:rPr>
                        <a:t>Saldo di cassa al 31 dicembre</a:t>
                      </a:r>
                    </a:p>
                  </a:txBody>
                  <a:tcPr marL="9525" marR="9525" marT="9525"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a:txBody>
                    <a:bodyPr/>
                    <a:lstStyle/>
                    <a:p>
                      <a:pPr lvl="0" algn="r">
                        <a:buNone/>
                      </a:pPr>
                      <a:r>
                        <a:rPr lang="en-US" sz="800" b="1" i="0" u="none" strike="noStrike" noProof="0">
                          <a:effectLst/>
                          <a:latin typeface="Calibri"/>
                          <a:ea typeface="Calibri"/>
                          <a:cs typeface="Calibri"/>
                        </a:rPr>
                        <a:t>151.121.739,47€</a:t>
                      </a:r>
                      <a:endParaRPr lang="en-US"/>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8727139"/>
                  </a:ext>
                </a:extLst>
              </a:tr>
              <a:tr h="167381">
                <a:tc gridSpan="3">
                  <a:txBody>
                    <a:bodyPr/>
                    <a:lstStyle/>
                    <a:p>
                      <a:pPr lvl="0">
                        <a:buNone/>
                      </a:pPr>
                      <a:r>
                        <a:rPr lang="en-US" sz="800">
                          <a:effectLst/>
                          <a:latin typeface="Calibri"/>
                        </a:rPr>
                        <a:t>PAGAMENTI per azioni esecutive non regolarizzate al 31 dicembre</a:t>
                      </a:r>
                    </a:p>
                  </a:txBody>
                  <a:tcPr marL="9525" marR="9525" marT="9525"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a:txBody>
                    <a:bodyPr/>
                    <a:lstStyle/>
                    <a:p>
                      <a:pPr lvl="0" algn="r">
                        <a:buNone/>
                      </a:pPr>
                      <a:r>
                        <a:rPr lang="en-US" sz="800">
                          <a:effectLst/>
                          <a:latin typeface="Calibri"/>
                        </a:rPr>
                        <a:t>0,00</a:t>
                      </a:r>
                      <a:endParaRPr lang="en-US">
                        <a:latin typeface="Calibri"/>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81353140"/>
                  </a:ext>
                </a:extLst>
              </a:tr>
              <a:tr h="167381">
                <a:tc gridSpan="3">
                  <a:txBody>
                    <a:bodyPr/>
                    <a:lstStyle/>
                    <a:p>
                      <a:pPr lvl="0" algn="ctr">
                        <a:buNone/>
                      </a:pPr>
                      <a:r>
                        <a:rPr lang="en-US" sz="800" b="1">
                          <a:effectLst/>
                          <a:latin typeface="Calibri"/>
                        </a:rPr>
                        <a:t>Fondo di cassa al 31 dicembre</a:t>
                      </a:r>
                    </a:p>
                  </a:txBody>
                  <a:tcPr marL="9525" marR="9525" marT="952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en-US"/>
                    </a:p>
                  </a:txBody>
                  <a:tcPr/>
                </a:tc>
                <a:tc hMerge="1">
                  <a:txBody>
                    <a:bodyPr/>
                    <a:lstStyle/>
                    <a:p>
                      <a:endParaRPr lang="en-US"/>
                    </a:p>
                  </a:txBody>
                  <a:tcPr/>
                </a:tc>
                <a:tc>
                  <a:txBody>
                    <a:bodyPr/>
                    <a:lstStyle/>
                    <a:p>
                      <a:pPr lvl="0" algn="r">
                        <a:buNone/>
                      </a:pPr>
                      <a:r>
                        <a:rPr lang="en-US" sz="800" b="1">
                          <a:effectLst/>
                          <a:latin typeface="Calibri"/>
                        </a:rPr>
                        <a:t>151.121.739,47€</a:t>
                      </a:r>
                    </a:p>
                  </a:txBody>
                  <a:tcPr marL="9525" marR="9525" marT="9525" anchor="ctr">
                    <a:lnL>
                      <a:noFill/>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27573171"/>
                  </a:ext>
                </a:extLst>
              </a:tr>
              <a:tr h="167381">
                <a:tc>
                  <a:txBody>
                    <a:bodyPr/>
                    <a:lstStyle/>
                    <a:p>
                      <a:pPr lvl="0">
                        <a:buNone/>
                      </a:pPr>
                      <a:r>
                        <a:rPr lang="en-US" sz="800">
                          <a:effectLst/>
                          <a:latin typeface="Calibri"/>
                        </a:rPr>
                        <a:t>RESIDUI ATTIVI</a:t>
                      </a:r>
                      <a:endParaRPr lang="en-US">
                        <a:latin typeface="Calibri"/>
                      </a:endParaRP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76.799.766,18€</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81.320.353,04€</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158.120.119,22€</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30551848"/>
                  </a:ext>
                </a:extLst>
              </a:tr>
              <a:tr h="641629">
                <a:tc>
                  <a:txBody>
                    <a:bodyPr/>
                    <a:lstStyle/>
                    <a:p>
                      <a:pPr lvl="0" algn="r">
                        <a:buNone/>
                      </a:pPr>
                      <a:r>
                        <a:rPr lang="en-US" sz="800" i="1">
                          <a:effectLst/>
                          <a:latin typeface="Calibri"/>
                        </a:rPr>
                        <a:t>di cui residui attivi incassati alla data del 31/12 in conti postali e bancari in attesa del riversamento nel conto di tesoreria principale</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i="1">
                          <a:effectLst/>
                          <a:latin typeface="Calibri"/>
                        </a:rPr>
                        <a:t>492.542,55€</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i="1">
                          <a:effectLst/>
                          <a:latin typeface="Calibri"/>
                        </a:rPr>
                        <a:t>3.029.535,20€   </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i="1">
                          <a:effectLst/>
                          <a:latin typeface="Calibri"/>
                        </a:rPr>
                        <a:t>3.522.077,75€   </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71946220"/>
                  </a:ext>
                </a:extLst>
              </a:tr>
              <a:tr h="509154">
                <a:tc>
                  <a:txBody>
                    <a:bodyPr/>
                    <a:lstStyle/>
                    <a:p>
                      <a:pPr lvl="0" algn="r">
                        <a:buNone/>
                      </a:pPr>
                      <a:r>
                        <a:rPr lang="en-US" sz="800" i="1">
                          <a:effectLst/>
                          <a:latin typeface="Calibri"/>
                        </a:rPr>
                        <a:t>di cui derivanti da accertamenti di tributi  effettuati sulla base della stima del dipartimento delle finanze</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i="1">
                          <a:effectLst/>
                          <a:latin typeface="Calibri"/>
                        </a:rPr>
                        <a:t>-     </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i="1">
                          <a:effectLst/>
                          <a:latin typeface="Calibri"/>
                        </a:rPr>
                        <a:t> -     </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i="1">
                          <a:effectLst/>
                          <a:latin typeface="Calibri"/>
                        </a:rPr>
                        <a:t> -     </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5801451"/>
                  </a:ext>
                </a:extLst>
              </a:tr>
              <a:tr h="158082">
                <a:tc>
                  <a:txBody>
                    <a:bodyPr/>
                    <a:lstStyle/>
                    <a:p>
                      <a:pPr lvl="0">
                        <a:buNone/>
                      </a:pPr>
                      <a:r>
                        <a:rPr lang="en-US" sz="800">
                          <a:effectLst/>
                          <a:latin typeface="Calibri"/>
                        </a:rPr>
                        <a:t>RESIDUI PASSIVI</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10.171.938,46€</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76.263.597,75€</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86.435.536,21€</a:t>
                      </a:r>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76364511"/>
                  </a:ext>
                </a:extLst>
              </a:tr>
              <a:tr h="158082">
                <a:tc>
                  <a:txBody>
                    <a:bodyPr/>
                    <a:lstStyle/>
                    <a:p>
                      <a:pPr lvl="0">
                        <a:buNone/>
                      </a:pPr>
                      <a:r>
                        <a:rPr lang="en-US" sz="800" i="1">
                          <a:effectLst/>
                          <a:latin typeface="Calibri"/>
                        </a:rPr>
                        <a:t>FPV per spese correnti</a:t>
                      </a:r>
                    </a:p>
                  </a:txBody>
                  <a:tcPr marL="9525" marR="9525" marT="952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endParaRPr lang="en-US" sz="800" i="1">
                        <a:effectLst/>
                        <a:latin typeface="Calibri"/>
                      </a:endParaRPr>
                    </a:p>
                  </a:txBody>
                  <a:tcPr marL="9525" marR="9525" marT="9525"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endParaRPr lang="en-US" sz="800" i="1">
                        <a:effectLst/>
                        <a:latin typeface="Calibri"/>
                      </a:endParaRPr>
                    </a:p>
                  </a:txBody>
                  <a:tcPr marL="9525" marR="9525" marT="952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12.651.167,45€</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38527504"/>
                  </a:ext>
                </a:extLst>
              </a:tr>
              <a:tr h="158082">
                <a:tc>
                  <a:txBody>
                    <a:bodyPr/>
                    <a:lstStyle/>
                    <a:p>
                      <a:pPr lvl="0">
                        <a:buNone/>
                      </a:pPr>
                      <a:r>
                        <a:rPr lang="en-US" sz="800" i="1">
                          <a:effectLst/>
                          <a:latin typeface="Calibri"/>
                        </a:rPr>
                        <a:t>FPV per spese in conto capitale</a:t>
                      </a:r>
                    </a:p>
                  </a:txBody>
                  <a:tcPr marL="9525" marR="9525" marT="952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endParaRPr lang="en-US" sz="800" i="1">
                        <a:effectLst/>
                        <a:latin typeface="Calibri"/>
                      </a:endParaRPr>
                    </a:p>
                  </a:txBody>
                  <a:tcPr marL="9525" marR="9525" marT="9525"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buNone/>
                      </a:pPr>
                      <a:endParaRPr lang="en-US" sz="800" i="1">
                        <a:effectLst/>
                        <a:latin typeface="Calibri"/>
                      </a:endParaRPr>
                    </a:p>
                  </a:txBody>
                  <a:tcPr marL="9525" marR="9525" marT="952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a:effectLst/>
                          <a:latin typeface="Calibri"/>
                        </a:rPr>
                        <a:t>73.927.560,89€</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88574118"/>
                  </a:ext>
                </a:extLst>
              </a:tr>
              <a:tr h="269670">
                <a:tc>
                  <a:txBody>
                    <a:bodyPr/>
                    <a:lstStyle/>
                    <a:p>
                      <a:pPr lvl="0">
                        <a:buNone/>
                      </a:pPr>
                      <a:r>
                        <a:rPr lang="en-US" sz="800" b="1">
                          <a:effectLst/>
                          <a:latin typeface="Calibri"/>
                        </a:rPr>
                        <a:t>Risultato di amministrazione al 31 dicembre 2025</a:t>
                      </a:r>
                      <a:endParaRPr lang="en-US"/>
                    </a:p>
                  </a:txBody>
                  <a:tcPr marL="9525" marR="9525" marT="9525"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ctr">
                        <a:buNone/>
                      </a:pPr>
                      <a:endParaRPr lang="en-US" sz="800" b="1">
                        <a:effectLst/>
                        <a:latin typeface="Calibri"/>
                      </a:endParaRPr>
                    </a:p>
                  </a:txBody>
                  <a:tcPr marL="9525" marR="9525" marT="9525"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ctr">
                        <a:buNone/>
                      </a:pPr>
                      <a:endParaRPr lang="en-US" sz="800" b="1">
                        <a:effectLst/>
                        <a:latin typeface="Calibri"/>
                      </a:endParaRPr>
                    </a:p>
                  </a:txBody>
                  <a:tcPr marL="9525" marR="9525" marT="9525"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vl="0" algn="r">
                        <a:buNone/>
                      </a:pPr>
                      <a:r>
                        <a:rPr lang="en-US" sz="800" b="1">
                          <a:effectLst/>
                          <a:latin typeface="Calibri"/>
                        </a:rPr>
                        <a:t>136.227.594,14€</a:t>
                      </a:r>
                      <a:endParaRPr lang="en-US"/>
                    </a:p>
                  </a:txBody>
                  <a:tcPr marL="9525" marR="9525" marT="95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8666015"/>
                  </a:ext>
                </a:extLst>
              </a:tr>
            </a:tbl>
          </a:graphicData>
        </a:graphic>
      </p:graphicFrame>
    </p:spTree>
    <p:extLst>
      <p:ext uri="{BB962C8B-B14F-4D97-AF65-F5344CB8AC3E}">
        <p14:creationId xmlns:p14="http://schemas.microsoft.com/office/powerpoint/2010/main" val="710238349"/>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274042"/>
          </a:xfrm>
        </p:spPr>
        <p:txBody>
          <a:bodyPr>
            <a:normAutofit fontScale="90000"/>
          </a:bodyPr>
          <a:lstStyle/>
          <a:p>
            <a:pPr algn="ctr"/>
            <a:r>
              <a:rPr lang="it-IT" sz="2000" b="1"/>
              <a:t>RISULTATI DELLA GESTIONE</a:t>
            </a:r>
          </a:p>
        </p:txBody>
      </p:sp>
      <p:sp>
        <p:nvSpPr>
          <p:cNvPr id="3" name="Segnaposto numero diapositiva 2"/>
          <p:cNvSpPr>
            <a:spLocks noGrp="1"/>
          </p:cNvSpPr>
          <p:nvPr>
            <p:ph type="sldNum" sz="quarter" idx="12"/>
          </p:nvPr>
        </p:nvSpPr>
        <p:spPr>
          <a:xfrm>
            <a:off x="9067800" y="6356351"/>
            <a:ext cx="342900" cy="365125"/>
          </a:xfrm>
        </p:spPr>
        <p:txBody>
          <a:bodyPr/>
          <a:lstStyle/>
          <a:p>
            <a:fld id="{93246BD3-667C-47A7-BD1A-1D2767476E1B}" type="slidenum">
              <a:rPr lang="it-IT" smtClean="0">
                <a:solidFill>
                  <a:prstClr val="black">
                    <a:tint val="75000"/>
                  </a:prstClr>
                </a:solidFill>
              </a:rPr>
              <a:t>5</a:t>
            </a:fld>
            <a:endParaRPr lang="it-IT">
              <a:solidFill>
                <a:prstClr val="black">
                  <a:tint val="75000"/>
                </a:prstClr>
              </a:solidFill>
            </a:endParaRPr>
          </a:p>
        </p:txBody>
      </p:sp>
      <p:sp>
        <p:nvSpPr>
          <p:cNvPr id="4" name="Rettangolo 3"/>
          <p:cNvSpPr/>
          <p:nvPr/>
        </p:nvSpPr>
        <p:spPr>
          <a:xfrm>
            <a:off x="1136576" y="548512"/>
            <a:ext cx="7632848" cy="938719"/>
          </a:xfrm>
          <a:prstGeom prst="rect">
            <a:avLst/>
          </a:prstGeom>
        </p:spPr>
        <p:txBody>
          <a:bodyPr wrap="square">
            <a:spAutoFit/>
          </a:bodyPr>
          <a:lstStyle/>
          <a:p>
            <a:pPr algn="just"/>
            <a:r>
              <a:rPr lang="it-IT" sz="1100"/>
              <a:t>Il risultato di gestione è calcolato come la differenza tra accertamenti di competenza e impegni di competenza. Il dato che scaturisce da tale calcolo è significativo dal punto di vista della conoscenza dell’andamento della gestione dell’anno consuntivato, al netto delle gestioni precedenti. Nel risultato di amministrazione, rispetto al risultato esposto nel quadro riassuntivo della gestione di competenza, si tiene conto anche dell’avanzo di esercizi precedenti non impiegato e della gestione di residui.</a:t>
            </a:r>
          </a:p>
          <a:p>
            <a:endParaRPr lang="it-IT" sz="1100"/>
          </a:p>
        </p:txBody>
      </p:sp>
      <p:sp>
        <p:nvSpPr>
          <p:cNvPr id="8" name="CasellaDiTesto 7"/>
          <p:cNvSpPr txBox="1"/>
          <p:nvPr/>
        </p:nvSpPr>
        <p:spPr>
          <a:xfrm>
            <a:off x="3805518" y="6225988"/>
            <a:ext cx="4289611" cy="307777"/>
          </a:xfrm>
          <a:prstGeom prst="rect">
            <a:avLst/>
          </a:prstGeom>
          <a:solidFill>
            <a:schemeClr val="bg1"/>
          </a:solidFill>
        </p:spPr>
        <p:txBody>
          <a:bodyPr wrap="square" rtlCol="0">
            <a:spAutoFit/>
          </a:bodyPr>
          <a:lstStyle/>
          <a:p>
            <a:r>
              <a:rPr lang="it-IT" sz="1400">
                <a:solidFill>
                  <a:srgbClr val="0F206C"/>
                </a:solidFill>
                <a:latin typeface="Bodoni MT" panose="02070603080606020203" pitchFamily="18" charset="0"/>
              </a:rPr>
              <a:t>Rendiconto al cittadino 2021</a:t>
            </a:r>
          </a:p>
        </p:txBody>
      </p:sp>
      <p:sp>
        <p:nvSpPr>
          <p:cNvPr id="9"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6" name="Tabella 5">
            <a:extLst>
              <a:ext uri="{FF2B5EF4-FFF2-40B4-BE49-F238E27FC236}">
                <a16:creationId xmlns:a16="http://schemas.microsoft.com/office/drawing/2014/main" id="{56A5565F-706E-F6E5-3BD1-1C449C8575B3}"/>
              </a:ext>
            </a:extLst>
          </p:cNvPr>
          <p:cNvGraphicFramePr>
            <a:graphicFrameLocks noGrp="1"/>
          </p:cNvGraphicFramePr>
          <p:nvPr>
            <p:extLst>
              <p:ext uri="{D42A27DB-BD31-4B8C-83A1-F6EECF244321}">
                <p14:modId xmlns:p14="http://schemas.microsoft.com/office/powerpoint/2010/main" val="4061319574"/>
              </p:ext>
            </p:extLst>
          </p:nvPr>
        </p:nvGraphicFramePr>
        <p:xfrm>
          <a:off x="754651" y="1910306"/>
          <a:ext cx="4084780" cy="2873952"/>
        </p:xfrm>
        <a:graphic>
          <a:graphicData uri="http://schemas.openxmlformats.org/drawingml/2006/table">
            <a:tbl>
              <a:tblPr/>
              <a:tblGrid>
                <a:gridCol w="2920999">
                  <a:extLst>
                    <a:ext uri="{9D8B030D-6E8A-4147-A177-3AD203B41FA5}">
                      <a16:colId xmlns:a16="http://schemas.microsoft.com/office/drawing/2014/main" val="3400049372"/>
                    </a:ext>
                  </a:extLst>
                </a:gridCol>
                <a:gridCol w="1163781">
                  <a:extLst>
                    <a:ext uri="{9D8B030D-6E8A-4147-A177-3AD203B41FA5}">
                      <a16:colId xmlns:a16="http://schemas.microsoft.com/office/drawing/2014/main" val="794023767"/>
                    </a:ext>
                  </a:extLst>
                </a:gridCol>
              </a:tblGrid>
              <a:tr h="197427">
                <a:tc>
                  <a:txBody>
                    <a:bodyPr/>
                    <a:lstStyle/>
                    <a:p>
                      <a:pPr algn="l" fontAlgn="ctr"/>
                      <a:r>
                        <a:rPr lang="it-IT" sz="1100" b="1" i="0" u="none" strike="noStrike">
                          <a:solidFill>
                            <a:srgbClr val="000000"/>
                          </a:solidFill>
                          <a:effectLst/>
                          <a:latin typeface="Arial" panose="020B0604020202020204" pitchFamily="34" charset="0"/>
                        </a:rPr>
                        <a:t>Gestione di competenza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it-IT" sz="1000" b="1" i="0" u="none" strike="noStrike">
                          <a:solidFill>
                            <a:srgbClr val="000000"/>
                          </a:solidFill>
                          <a:effectLst/>
                          <a:latin typeface="Arial"/>
                        </a:rPr>
                        <a:t>anno 2025</a:t>
                      </a:r>
                      <a:endParaRPr lang="en-U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69915452"/>
                  </a:ext>
                </a:extLst>
              </a:tr>
              <a:tr h="190500">
                <a:tc>
                  <a:txBody>
                    <a:bodyPr/>
                    <a:lstStyle/>
                    <a:p>
                      <a:pPr algn="l" fontAlgn="ctr"/>
                      <a:r>
                        <a:rPr lang="it-IT" sz="900" b="0" i="0" u="none" strike="noStrike">
                          <a:solidFill>
                            <a:srgbClr val="000000"/>
                          </a:solidFill>
                          <a:effectLst/>
                          <a:latin typeface="Arial" panose="020B0604020202020204" pitchFamily="34" charset="0"/>
                        </a:rPr>
                        <a:t>Entrate accertate + FPV 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it-IT" sz="1100" b="0" i="0" u="none" strike="noStrike">
                          <a:solidFill>
                            <a:srgbClr val="000000"/>
                          </a:solidFill>
                          <a:effectLst/>
                          <a:latin typeface="Calibri"/>
                        </a:rPr>
                        <a:t>    </a:t>
                      </a:r>
                      <a:r>
                        <a:rPr lang="it-IT" sz="1000" b="0" i="0" u="none" strike="noStrike" noProof="0">
                          <a:solidFill>
                            <a:srgbClr val="000000"/>
                          </a:solidFill>
                          <a:effectLst/>
                          <a:latin typeface="Times New Roman"/>
                          <a:cs typeface="Times New Roman"/>
                        </a:rPr>
                        <a:t>421.562.505,66</a:t>
                      </a:r>
                      <a:r>
                        <a:rPr lang="it-IT" sz="11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33321074"/>
                  </a:ext>
                </a:extLst>
              </a:tr>
              <a:tr h="190500">
                <a:tc>
                  <a:txBody>
                    <a:bodyPr/>
                    <a:lstStyle/>
                    <a:p>
                      <a:pPr algn="l" fontAlgn="ctr"/>
                      <a:r>
                        <a:rPr lang="it-IT" sz="900" b="0" i="0" u="none" strike="noStrike">
                          <a:solidFill>
                            <a:srgbClr val="000000"/>
                          </a:solidFill>
                          <a:effectLst/>
                          <a:latin typeface="Arial" panose="020B0604020202020204" pitchFamily="34" charset="0"/>
                        </a:rPr>
                        <a:t>Spese impegnate + FPV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it-IT" sz="1100" b="0" i="0" u="none" strike="noStrike">
                          <a:solidFill>
                            <a:srgbClr val="000000"/>
                          </a:solidFill>
                          <a:effectLst/>
                          <a:latin typeface="Calibri"/>
                        </a:rPr>
                        <a:t>    </a:t>
                      </a:r>
                      <a:r>
                        <a:rPr lang="it-IT" sz="1000" b="0" i="0" u="none" strike="noStrike" noProof="0">
                          <a:solidFill>
                            <a:srgbClr val="000000"/>
                          </a:solidFill>
                          <a:effectLst/>
                          <a:latin typeface="Times New Roman"/>
                          <a:cs typeface="Times New Roman"/>
                        </a:rPr>
                        <a:t>432.750.328,09</a:t>
                      </a:r>
                      <a:r>
                        <a:rPr lang="it-IT" sz="1100" b="0" i="0" u="none" strike="noStrike">
                          <a:solidFill>
                            <a:srgbClr val="000000"/>
                          </a:solidFill>
                          <a:effectLst/>
                          <a:latin typeface="Calibri"/>
                        </a:rPr>
                        <a:t>   </a:t>
                      </a:r>
                      <a:endParaRPr lang="en-US"/>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71586461"/>
                  </a:ext>
                </a:extLst>
              </a:tr>
              <a:tr h="190500">
                <a:tc>
                  <a:txBody>
                    <a:bodyPr/>
                    <a:lstStyle/>
                    <a:p>
                      <a:pPr algn="l" fontAlgn="ctr"/>
                      <a:r>
                        <a:rPr lang="it-IT" sz="900" b="1" i="0" u="none" strike="noStrike">
                          <a:solidFill>
                            <a:srgbClr val="000000"/>
                          </a:solidFill>
                          <a:effectLst/>
                          <a:latin typeface="Arial" panose="020B0604020202020204" pitchFamily="34" charset="0"/>
                        </a:rPr>
                        <a:t>SALDO GESTIONE COMPETENZA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r>
                        <a:rPr lang="it-IT" sz="900" b="1" i="0" u="none" strike="noStrike">
                          <a:solidFill>
                            <a:srgbClr val="000000"/>
                          </a:solidFill>
                          <a:effectLst/>
                          <a:latin typeface="Arial"/>
                        </a:rPr>
                        <a:t>         </a:t>
                      </a:r>
                      <a:r>
                        <a:rPr lang="it-IT" sz="1000" b="1" i="0" u="none" strike="noStrike" noProof="0">
                          <a:solidFill>
                            <a:srgbClr val="000000"/>
                          </a:solidFill>
                          <a:effectLst/>
                          <a:latin typeface="Times New Roman"/>
                          <a:cs typeface="Times New Roman"/>
                        </a:rPr>
                        <a:t>-11.187.822,43</a:t>
                      </a:r>
                      <a:r>
                        <a:rPr lang="it-IT" sz="900" b="1" i="0" u="none" strike="noStrike">
                          <a:solidFill>
                            <a:srgbClr val="000000"/>
                          </a:solidFill>
                          <a:effectLst/>
                          <a:latin typeface="Arial"/>
                        </a:rPr>
                        <a:t>   </a:t>
                      </a:r>
                      <a:endParaRPr lang="en-U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79461515"/>
                  </a:ext>
                </a:extLst>
              </a:tr>
              <a:tr h="190500">
                <a:tc>
                  <a:txBody>
                    <a:bodyPr/>
                    <a:lstStyle/>
                    <a:p>
                      <a:pPr algn="l" fontAlgn="ctr"/>
                      <a:r>
                        <a:rPr lang="it-IT" sz="1100" b="1" i="0" u="none" strike="noStrike">
                          <a:solidFill>
                            <a:srgbClr val="000000"/>
                          </a:solidFill>
                          <a:effectLst/>
                          <a:latin typeface="Arial" panose="020B0604020202020204" pitchFamily="34" charset="0"/>
                        </a:rPr>
                        <a:t>Gestione dei residui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endParaRPr lang="it-IT" sz="900" b="1" i="1" u="none" strike="noStrike">
                        <a:solidFill>
                          <a:srgbClr val="000000"/>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479750829"/>
                  </a:ext>
                </a:extLst>
              </a:tr>
              <a:tr h="190500">
                <a:tc>
                  <a:txBody>
                    <a:bodyPr/>
                    <a:lstStyle/>
                    <a:p>
                      <a:pPr algn="l" fontAlgn="ctr"/>
                      <a:r>
                        <a:rPr lang="it-IT" sz="900" b="0" i="0" u="none" strike="noStrike">
                          <a:solidFill>
                            <a:srgbClr val="000000"/>
                          </a:solidFill>
                          <a:effectLst/>
                          <a:latin typeface="Arial"/>
                        </a:rPr>
                        <a:t>Maggiori residui attivi riaccertati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it-IT" sz="1100" b="0" i="0" u="none" strike="noStrike">
                          <a:solidFill>
                            <a:srgbClr val="000000"/>
                          </a:solidFill>
                          <a:effectLst/>
                          <a:latin typeface="Calibri"/>
                        </a:rPr>
                        <a:t>            </a:t>
                      </a:r>
                      <a:r>
                        <a:rPr lang="it-IT" sz="1000" b="0" i="0" u="none" strike="noStrike" noProof="0">
                          <a:solidFill>
                            <a:srgbClr val="000000"/>
                          </a:solidFill>
                          <a:effectLst/>
                          <a:latin typeface="Times New Roman"/>
                          <a:cs typeface="Times New Roman"/>
                        </a:rPr>
                        <a:t>658.613,05</a:t>
                      </a:r>
                      <a:r>
                        <a:rPr lang="it-IT" sz="11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86068632"/>
                  </a:ext>
                </a:extLst>
              </a:tr>
              <a:tr h="190500">
                <a:tc>
                  <a:txBody>
                    <a:bodyPr/>
                    <a:lstStyle/>
                    <a:p>
                      <a:pPr algn="l" fontAlgn="ctr"/>
                      <a:r>
                        <a:rPr lang="it-IT" sz="900" b="0" i="0" u="none" strike="noStrike">
                          <a:solidFill>
                            <a:srgbClr val="000000"/>
                          </a:solidFill>
                          <a:effectLst/>
                          <a:latin typeface="Arial"/>
                        </a:rPr>
                        <a:t>Minori residui attivi riaccertati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it-IT" sz="1100" b="0" i="0" u="none" strike="noStrike">
                          <a:solidFill>
                            <a:srgbClr val="000000"/>
                          </a:solidFill>
                          <a:effectLst/>
                          <a:latin typeface="Calibri"/>
                        </a:rPr>
                        <a:t>         </a:t>
                      </a:r>
                      <a:r>
                        <a:rPr lang="it-IT" sz="1000" b="0" i="0" u="none" strike="noStrike" noProof="0">
                          <a:solidFill>
                            <a:srgbClr val="000000"/>
                          </a:solidFill>
                          <a:effectLst/>
                          <a:highlight>
                            <a:srgbClr val="FFFFFF"/>
                          </a:highlight>
                          <a:latin typeface="Times New Roman"/>
                          <a:cs typeface="Times New Roman"/>
                        </a:rPr>
                        <a:t>7.244.743,95</a:t>
                      </a:r>
                      <a:r>
                        <a:rPr lang="it-IT" sz="11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43095949"/>
                  </a:ext>
                </a:extLst>
              </a:tr>
              <a:tr h="190500">
                <a:tc>
                  <a:txBody>
                    <a:bodyPr/>
                    <a:lstStyle/>
                    <a:p>
                      <a:pPr algn="l" fontAlgn="ctr"/>
                      <a:r>
                        <a:rPr lang="it-IT" sz="900" b="0" i="0" u="none" strike="noStrike">
                          <a:solidFill>
                            <a:srgbClr val="000000"/>
                          </a:solidFill>
                          <a:effectLst/>
                          <a:latin typeface="Arial"/>
                        </a:rPr>
                        <a:t>Minori residui passivi riaccertati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it-IT" sz="1100" b="0" i="0" u="none" strike="noStrike">
                          <a:solidFill>
                            <a:srgbClr val="000000"/>
                          </a:solidFill>
                          <a:effectLst/>
                          <a:latin typeface="Calibri"/>
                        </a:rPr>
                        <a:t>         </a:t>
                      </a:r>
                      <a:r>
                        <a:rPr lang="it-IT" sz="1000" b="0" i="0" u="none" strike="noStrike" noProof="0">
                          <a:solidFill>
                            <a:srgbClr val="000000"/>
                          </a:solidFill>
                          <a:effectLst/>
                          <a:highlight>
                            <a:srgbClr val="FFFFFF"/>
                          </a:highlight>
                          <a:latin typeface="Times New Roman"/>
                          <a:cs typeface="Times New Roman"/>
                        </a:rPr>
                        <a:t>2.899.428,26</a:t>
                      </a:r>
                      <a:r>
                        <a:rPr lang="it-IT" sz="1100" b="0" i="0" u="none" strike="noStrike">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3794829"/>
                  </a:ext>
                </a:extLst>
              </a:tr>
              <a:tr h="190500">
                <a:tc>
                  <a:txBody>
                    <a:bodyPr/>
                    <a:lstStyle/>
                    <a:p>
                      <a:pPr algn="l" fontAlgn="ctr"/>
                      <a:r>
                        <a:rPr lang="it-IT" sz="900" b="1" i="0" u="none" strike="noStrike">
                          <a:solidFill>
                            <a:srgbClr val="000000"/>
                          </a:solidFill>
                          <a:effectLst/>
                          <a:latin typeface="Arial" panose="020B0604020202020204" pitchFamily="34" charset="0"/>
                        </a:rPr>
                        <a:t>SALDO GESTIONE RESIDUI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r>
                        <a:rPr lang="it-IT" sz="1100" b="1" i="0" u="none" strike="noStrike">
                          <a:solidFill>
                            <a:srgbClr val="000000"/>
                          </a:solidFill>
                          <a:effectLst/>
                          <a:latin typeface="Calibri"/>
                        </a:rPr>
                        <a:t>-         </a:t>
                      </a:r>
                      <a:r>
                        <a:rPr lang="it-IT" sz="1000" b="1" i="0" u="none" strike="noStrike" noProof="0">
                          <a:solidFill>
                            <a:srgbClr val="000000"/>
                          </a:solidFill>
                          <a:effectLst/>
                          <a:latin typeface="Times New Roman"/>
                          <a:cs typeface="Times New Roman"/>
                        </a:rPr>
                        <a:t>3.686.702,64</a:t>
                      </a:r>
                      <a:r>
                        <a:rPr lang="it-IT" sz="1100" b="1" i="0" u="none" strike="noStrike">
                          <a:solidFill>
                            <a:srgbClr val="000000"/>
                          </a:solidFill>
                          <a:effectLst/>
                          <a:latin typeface="Calibri"/>
                        </a:rPr>
                        <a:t> </a:t>
                      </a:r>
                      <a:endParaRPr lang="it-IT" sz="1100" b="1" i="0" u="none" strike="noStrike">
                        <a:solidFill>
                          <a:srgbClr val="000000"/>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97979887"/>
                  </a:ext>
                </a:extLst>
              </a:tr>
              <a:tr h="200025">
                <a:tc>
                  <a:txBody>
                    <a:bodyPr/>
                    <a:lstStyle/>
                    <a:p>
                      <a:pPr algn="l" fontAlgn="ctr"/>
                      <a:r>
                        <a:rPr lang="it-IT" sz="1200" b="1" i="0" u="none" strike="noStrike">
                          <a:solidFill>
                            <a:srgbClr val="000000"/>
                          </a:solidFill>
                          <a:effectLst/>
                          <a:latin typeface="Arial" panose="020B0604020202020204" pitchFamily="34" charset="0"/>
                        </a:rPr>
                        <a:t>Riepilogo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endParaRPr lang="it-IT" sz="900" b="1" i="0" u="none" strike="noStrike">
                        <a:solidFill>
                          <a:srgbClr val="000000"/>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70293503"/>
                  </a:ext>
                </a:extLst>
              </a:tr>
              <a:tr h="190500">
                <a:tc>
                  <a:txBody>
                    <a:bodyPr/>
                    <a:lstStyle/>
                    <a:p>
                      <a:pPr algn="l" fontAlgn="ctr"/>
                      <a:r>
                        <a:rPr lang="it-IT" sz="900" b="0" i="0" u="none" strike="noStrike">
                          <a:solidFill>
                            <a:srgbClr val="000000"/>
                          </a:solidFill>
                          <a:effectLst/>
                          <a:latin typeface="Arial" panose="020B0604020202020204" pitchFamily="34" charset="0"/>
                        </a:rPr>
                        <a:t>SALDO GESTIONE COMPETENZA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r>
                        <a:rPr lang="it-IT" sz="900" b="0" i="0" u="none" strike="noStrike">
                          <a:solidFill>
                            <a:srgbClr val="000000"/>
                          </a:solidFill>
                          <a:effectLst/>
                          <a:latin typeface="Arial"/>
                        </a:rPr>
                        <a:t>        </a:t>
                      </a:r>
                      <a:r>
                        <a:rPr lang="it-IT" sz="1000" b="0" i="0" u="none" strike="noStrike" noProof="0">
                          <a:solidFill>
                            <a:srgbClr val="000000"/>
                          </a:solidFill>
                          <a:effectLst/>
                          <a:highlight>
                            <a:srgbClr val="FFFFFF"/>
                          </a:highlight>
                          <a:latin typeface="Times New Roman"/>
                          <a:cs typeface="Times New Roman"/>
                        </a:rPr>
                        <a:t>-11.187.822,43</a:t>
                      </a:r>
                      <a:r>
                        <a:rPr lang="it-IT" sz="900" b="0" i="0" u="none" strike="noStrike">
                          <a:solidFill>
                            <a:srgbClr val="000000"/>
                          </a:solidFill>
                          <a:effectLst/>
                          <a:latin typeface="Arial"/>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03788614"/>
                  </a:ext>
                </a:extLst>
              </a:tr>
              <a:tr h="190500">
                <a:tc>
                  <a:txBody>
                    <a:bodyPr/>
                    <a:lstStyle/>
                    <a:p>
                      <a:pPr algn="l" fontAlgn="ctr"/>
                      <a:r>
                        <a:rPr lang="it-IT" sz="900" b="0" i="0" u="none" strike="noStrike">
                          <a:solidFill>
                            <a:srgbClr val="000000"/>
                          </a:solidFill>
                          <a:effectLst/>
                          <a:latin typeface="Arial" panose="020B0604020202020204" pitchFamily="34" charset="0"/>
                        </a:rPr>
                        <a:t>SALDO GESTIONE RESIDUI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r>
                        <a:rPr lang="it-IT" sz="900" b="0" i="0" u="none" strike="noStrike">
                          <a:solidFill>
                            <a:srgbClr val="000000"/>
                          </a:solidFill>
                          <a:effectLst/>
                          <a:latin typeface="Arial"/>
                        </a:rPr>
                        <a:t>-       </a:t>
                      </a:r>
                      <a:r>
                        <a:rPr lang="it-IT" sz="1000" b="0" i="0" u="none" strike="noStrike" noProof="0">
                          <a:solidFill>
                            <a:srgbClr val="000000"/>
                          </a:solidFill>
                          <a:effectLst/>
                          <a:latin typeface="Times New Roman"/>
                          <a:cs typeface="Times New Roman"/>
                        </a:rPr>
                        <a:t>3.686.702,64</a:t>
                      </a:r>
                      <a:r>
                        <a:rPr lang="it-IT" sz="900" b="0" i="0" u="none" strike="noStrike">
                          <a:solidFill>
                            <a:srgbClr val="000000"/>
                          </a:solidFill>
                          <a:effectLst/>
                          <a:latin typeface="Arial"/>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84508728"/>
                  </a:ext>
                </a:extLst>
              </a:tr>
              <a:tr h="190500">
                <a:tc>
                  <a:txBody>
                    <a:bodyPr/>
                    <a:lstStyle/>
                    <a:p>
                      <a:pPr algn="l" fontAlgn="ctr"/>
                      <a:r>
                        <a:rPr lang="it-IT" sz="900" b="0" i="0" u="none" strike="noStrike">
                          <a:solidFill>
                            <a:srgbClr val="000000"/>
                          </a:solidFill>
                          <a:effectLst/>
                          <a:latin typeface="Arial"/>
                        </a:rPr>
                        <a:t>AVANZO ESERCIZI PRECEDENTI  APPLICATO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r>
                        <a:rPr lang="it-IT" sz="900" b="0" i="0" u="none" strike="noStrike">
                          <a:solidFill>
                            <a:srgbClr val="000000"/>
                          </a:solidFill>
                          <a:effectLst/>
                          <a:latin typeface="Arial"/>
                        </a:rPr>
                        <a:t>       </a:t>
                      </a:r>
                      <a:r>
                        <a:rPr lang="it-IT" sz="1000" b="0" i="0" u="none" strike="noStrike" noProof="0">
                          <a:solidFill>
                            <a:srgbClr val="000000"/>
                          </a:solidFill>
                          <a:effectLst/>
                          <a:latin typeface="Times New Roman"/>
                          <a:cs typeface="Times New Roman"/>
                        </a:rPr>
                        <a:t>51.381.145,41</a:t>
                      </a:r>
                      <a:r>
                        <a:rPr lang="it-IT" sz="900" b="0" i="0" u="none" strike="noStrike">
                          <a:solidFill>
                            <a:srgbClr val="000000"/>
                          </a:solidFill>
                          <a:effectLst/>
                          <a:latin typeface="Arial"/>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92111857"/>
                  </a:ext>
                </a:extLst>
              </a:tr>
              <a:tr h="190500">
                <a:tc>
                  <a:txBody>
                    <a:bodyPr/>
                    <a:lstStyle/>
                    <a:p>
                      <a:pPr algn="l" fontAlgn="ctr"/>
                      <a:r>
                        <a:rPr lang="it-IT" sz="900" b="0" i="0" u="none" strike="noStrike">
                          <a:solidFill>
                            <a:srgbClr val="000000"/>
                          </a:solidFill>
                          <a:effectLst/>
                          <a:latin typeface="Arial" panose="020B0604020202020204" pitchFamily="34" charset="0"/>
                        </a:rPr>
                        <a:t>AVANZO ESERCIZI PRECEDENTI NON APPLICATO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r>
                        <a:rPr lang="it-IT" sz="900" b="0" i="0" u="none" strike="noStrike">
                          <a:solidFill>
                            <a:srgbClr val="000000"/>
                          </a:solidFill>
                          <a:effectLst/>
                          <a:latin typeface="Arial"/>
                        </a:rPr>
                        <a:t>     </a:t>
                      </a:r>
                      <a:r>
                        <a:rPr lang="it-IT" sz="1000" b="0" i="0" u="none" strike="noStrike" noProof="0">
                          <a:solidFill>
                            <a:srgbClr val="000000"/>
                          </a:solidFill>
                          <a:effectLst/>
                          <a:highlight>
                            <a:srgbClr val="FFFFFF"/>
                          </a:highlight>
                          <a:latin typeface="Times New Roman"/>
                          <a:cs typeface="Times New Roman"/>
                        </a:rPr>
                        <a:t>99.720.973,80</a:t>
                      </a:r>
                      <a:r>
                        <a:rPr lang="it-IT" sz="900" b="0" i="0" u="none" strike="noStrike">
                          <a:solidFill>
                            <a:srgbClr val="000000"/>
                          </a:solidFill>
                          <a:effectLst/>
                          <a:latin typeface="Arial"/>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47800231"/>
                  </a:ext>
                </a:extLst>
              </a:tr>
              <a:tr h="190500">
                <a:tc>
                  <a:txBody>
                    <a:bodyPr/>
                    <a:lstStyle/>
                    <a:p>
                      <a:pPr algn="l" fontAlgn="ctr"/>
                      <a:r>
                        <a:rPr lang="it-IT" sz="900" b="1" i="0" u="none" strike="noStrike">
                          <a:solidFill>
                            <a:srgbClr val="000000"/>
                          </a:solidFill>
                          <a:effectLst/>
                          <a:latin typeface="Arial"/>
                        </a:rPr>
                        <a:t>RISULTATO DI AMMINISTRAZIONE AL 31.12.2025 (A)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r>
                        <a:rPr lang="it-IT" sz="900" b="1" i="0" u="none" strike="noStrike">
                          <a:solidFill>
                            <a:srgbClr val="000000"/>
                          </a:solidFill>
                          <a:effectLst/>
                          <a:latin typeface="Arial"/>
                        </a:rPr>
                        <a:t> </a:t>
                      </a:r>
                      <a:r>
                        <a:rPr lang="it-IT" sz="1000" b="1" i="0" u="none" strike="noStrike" noProof="0">
                          <a:solidFill>
                            <a:srgbClr val="000000"/>
                          </a:solidFill>
                          <a:effectLst/>
                          <a:highlight>
                            <a:srgbClr val="FFFFFF"/>
                          </a:highlight>
                          <a:latin typeface="Times New Roman"/>
                          <a:cs typeface="Times New Roman"/>
                        </a:rPr>
                        <a:t>136.227.594,14</a:t>
                      </a:r>
                      <a:r>
                        <a:rPr lang="it-IT" sz="900" b="1" i="0" u="none" strike="noStrike">
                          <a:solidFill>
                            <a:srgbClr val="000000"/>
                          </a:solidFill>
                          <a:effectLst/>
                          <a:latin typeface="Arial"/>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94294093"/>
                  </a:ext>
                </a:extLst>
              </a:tr>
            </a:tbl>
          </a:graphicData>
        </a:graphic>
      </p:graphicFrame>
      <p:pic>
        <p:nvPicPr>
          <p:cNvPr id="5" name="Immagine 4">
            <a:extLst>
              <a:ext uri="{FF2B5EF4-FFF2-40B4-BE49-F238E27FC236}">
                <a16:creationId xmlns:a16="http://schemas.microsoft.com/office/drawing/2014/main" id="{6ABF5E76-819C-5B09-B24A-EF2A406ACD0D}"/>
              </a:ext>
            </a:extLst>
          </p:cNvPr>
          <p:cNvPicPr>
            <a:picLocks noChangeAspect="1"/>
          </p:cNvPicPr>
          <p:nvPr/>
        </p:nvPicPr>
        <p:blipFill>
          <a:blip r:embed="rId2"/>
          <a:stretch>
            <a:fillRect/>
          </a:stretch>
        </p:blipFill>
        <p:spPr>
          <a:xfrm>
            <a:off x="4845906" y="2006326"/>
            <a:ext cx="4572396" cy="2743438"/>
          </a:xfrm>
          <a:prstGeom prst="rect">
            <a:avLst/>
          </a:prstGeom>
        </p:spPr>
      </p:pic>
    </p:spTree>
    <p:extLst>
      <p:ext uri="{BB962C8B-B14F-4D97-AF65-F5344CB8AC3E}">
        <p14:creationId xmlns:p14="http://schemas.microsoft.com/office/powerpoint/2010/main" val="77051117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634082"/>
          </a:xfrm>
        </p:spPr>
        <p:txBody>
          <a:bodyPr lIns="91440" tIns="45720" rIns="91440" bIns="45720" anchor="t">
            <a:normAutofit/>
          </a:bodyPr>
          <a:lstStyle/>
          <a:p>
            <a:pPr algn="ctr"/>
            <a:r>
              <a:rPr lang="it-IT" sz="2000" b="1"/>
              <a:t>COMPOSIZIONE DELL’AVANZO 2025</a:t>
            </a:r>
          </a:p>
        </p:txBody>
      </p:sp>
      <p:sp>
        <p:nvSpPr>
          <p:cNvPr id="3" name="Segnaposto numero diapositiva 2"/>
          <p:cNvSpPr>
            <a:spLocks noGrp="1"/>
          </p:cNvSpPr>
          <p:nvPr>
            <p:ph type="sldNum" sz="quarter" idx="12"/>
          </p:nvPr>
        </p:nvSpPr>
        <p:spPr>
          <a:xfrm>
            <a:off x="9067800" y="6356351"/>
            <a:ext cx="342900" cy="365125"/>
          </a:xfrm>
        </p:spPr>
        <p:txBody>
          <a:bodyPr/>
          <a:lstStyle/>
          <a:p>
            <a:fld id="{93246BD3-667C-47A7-BD1A-1D2767476E1B}" type="slidenum">
              <a:rPr lang="it-IT" smtClean="0"/>
              <a:t>6</a:t>
            </a:fld>
            <a:endParaRPr lang="it-IT"/>
          </a:p>
        </p:txBody>
      </p:sp>
      <p:sp>
        <p:nvSpPr>
          <p:cNvPr id="5" name="CasellaDiTesto 4"/>
          <p:cNvSpPr txBox="1"/>
          <p:nvPr/>
        </p:nvSpPr>
        <p:spPr>
          <a:xfrm>
            <a:off x="4459288" y="908720"/>
            <a:ext cx="4608512" cy="4832092"/>
          </a:xfrm>
          <a:prstGeom prst="rect">
            <a:avLst/>
          </a:prstGeom>
          <a:noFill/>
        </p:spPr>
        <p:txBody>
          <a:bodyPr wrap="square" rtlCol="0">
            <a:spAutoFit/>
          </a:bodyPr>
          <a:lstStyle/>
          <a:p>
            <a:pPr algn="just"/>
            <a:r>
              <a:rPr lang="it-IT" sz="1400"/>
              <a:t>Il risultato di amministrazione tiene conto sia delle risultanze della competenza che della gestione dei residui.</a:t>
            </a:r>
          </a:p>
          <a:p>
            <a:pPr algn="just"/>
            <a:r>
              <a:rPr lang="it-IT" sz="1400"/>
              <a:t>Il risultato di amministrazione si compone nelle seguenti parti:</a:t>
            </a:r>
          </a:p>
          <a:p>
            <a:pPr marL="285750" indent="-285750" algn="just">
              <a:buFontTx/>
              <a:buChar char="-"/>
            </a:pPr>
            <a:r>
              <a:rPr lang="it-IT" b="1"/>
              <a:t>Parte accantonata: </a:t>
            </a:r>
            <a:r>
              <a:rPr lang="it-IT" sz="1400"/>
              <a:t>possiamo definirla come la parte relativa a riserve,  si compone principalmente degli accantonamenti al fondo crediti di dubbia esigibilità, al fondo rischi per spese legali, al fondo rischi per perdite delle società partecipate, al fondo per il trattamento di fine mandato del Sindaco;</a:t>
            </a:r>
            <a:endParaRPr lang="it-IT" sz="1400" b="1"/>
          </a:p>
          <a:p>
            <a:pPr marL="285750" indent="-285750" algn="just">
              <a:buFontTx/>
              <a:buChar char="-"/>
            </a:pPr>
            <a:r>
              <a:rPr lang="it-IT" b="1"/>
              <a:t>Parte vincolata: </a:t>
            </a:r>
            <a:r>
              <a:rPr lang="it-IT" sz="1400"/>
              <a:t>è la parte che deve essere reimpiegata per le finalità per cui erano state destinate originariamente le risorse che hanno generato l’avanzo; i vincoli possono derivare da leggi o da principi contabili, da trasferimenti, dalla contrazione di mutui o da vincoli formalmente attribuiti dall’ente</a:t>
            </a:r>
            <a:r>
              <a:rPr lang="it-IT"/>
              <a:t>; </a:t>
            </a:r>
          </a:p>
          <a:p>
            <a:pPr marL="285750" indent="-285750" algn="just">
              <a:buFontTx/>
              <a:buChar char="-"/>
            </a:pPr>
            <a:r>
              <a:rPr lang="it-IT" b="1"/>
              <a:t>Parte destinata agli investimenti: </a:t>
            </a:r>
            <a:r>
              <a:rPr lang="it-IT" sz="1400"/>
              <a:t>avanzo che deve essere destinato agli investimenti;</a:t>
            </a:r>
            <a:endParaRPr lang="it-IT" sz="1400" b="1"/>
          </a:p>
          <a:p>
            <a:pPr marL="285750" indent="-285750" algn="just">
              <a:buFontTx/>
              <a:buChar char="-"/>
            </a:pPr>
            <a:r>
              <a:rPr lang="it-IT" b="1"/>
              <a:t>Parte disponibile: </a:t>
            </a:r>
            <a:r>
              <a:rPr lang="it-IT" sz="1400"/>
              <a:t>avanzo che residua dalle quote sopra riportate.</a:t>
            </a:r>
          </a:p>
        </p:txBody>
      </p:sp>
      <p:sp>
        <p:nvSpPr>
          <p:cNvPr id="9"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13" name="Table 12">
            <a:extLst>
              <a:ext uri="{FF2B5EF4-FFF2-40B4-BE49-F238E27FC236}">
                <a16:creationId xmlns:a16="http://schemas.microsoft.com/office/drawing/2014/main" id="{A24C8C06-7DD9-982B-CE3C-3F3268E6772A}"/>
              </a:ext>
            </a:extLst>
          </p:cNvPr>
          <p:cNvGraphicFramePr>
            <a:graphicFrameLocks noGrp="1"/>
          </p:cNvGraphicFramePr>
          <p:nvPr>
            <p:extLst>
              <p:ext uri="{D42A27DB-BD31-4B8C-83A1-F6EECF244321}">
                <p14:modId xmlns:p14="http://schemas.microsoft.com/office/powerpoint/2010/main" val="448129577"/>
              </p:ext>
            </p:extLst>
          </p:nvPr>
        </p:nvGraphicFramePr>
        <p:xfrm>
          <a:off x="685059" y="843173"/>
          <a:ext cx="3289300" cy="1666875"/>
        </p:xfrm>
        <a:graphic>
          <a:graphicData uri="http://schemas.openxmlformats.org/drawingml/2006/table">
            <a:tbl>
              <a:tblPr bandRow="1">
                <a:tableStyleId>{5C22544A-7EE6-4342-B048-85BDC9FD1C3A}</a:tableStyleId>
              </a:tblPr>
              <a:tblGrid>
                <a:gridCol w="2260600">
                  <a:extLst>
                    <a:ext uri="{9D8B030D-6E8A-4147-A177-3AD203B41FA5}">
                      <a16:colId xmlns:a16="http://schemas.microsoft.com/office/drawing/2014/main" val="1912573016"/>
                    </a:ext>
                  </a:extLst>
                </a:gridCol>
                <a:gridCol w="1028700">
                  <a:extLst>
                    <a:ext uri="{9D8B030D-6E8A-4147-A177-3AD203B41FA5}">
                      <a16:colId xmlns:a16="http://schemas.microsoft.com/office/drawing/2014/main" val="1438847814"/>
                    </a:ext>
                  </a:extLst>
                </a:gridCol>
              </a:tblGrid>
              <a:tr h="209550">
                <a:tc>
                  <a:txBody>
                    <a:bodyPr/>
                    <a:lstStyle/>
                    <a:p>
                      <a:pPr rtl="0" fontAlgn="b">
                        <a:buNone/>
                      </a:pPr>
                      <a:endParaRPr lang="en-US" sz="12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b">
                        <a:buNone/>
                      </a:pPr>
                      <a:r>
                        <a:rPr lang="en-US" sz="1200" b="1">
                          <a:effectLst/>
                          <a:latin typeface="Calibri"/>
                        </a:rPr>
                        <a:t>AVANZO 2025</a:t>
                      </a:r>
                      <a:endParaRPr lang="en-US"/>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0950993"/>
                  </a:ext>
                </a:extLst>
              </a:tr>
              <a:tr h="200025">
                <a:tc>
                  <a:txBody>
                    <a:bodyPr/>
                    <a:lstStyle/>
                    <a:p>
                      <a:pPr rtl="0" fontAlgn="b">
                        <a:buNone/>
                      </a:pPr>
                      <a:r>
                        <a:rPr lang="en-US" sz="1200">
                          <a:effectLst/>
                          <a:latin typeface="Calibri"/>
                        </a:rPr>
                        <a:t>Risultato di amministrazione (+/-)</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b">
                        <a:buNone/>
                      </a:pPr>
                      <a:r>
                        <a:rPr lang="en-US" sz="1200" b="1">
                          <a:effectLst/>
                          <a:latin typeface="Calibri"/>
                        </a:rPr>
                        <a:t>136.227.594,14</a:t>
                      </a:r>
                      <a:endParaRPr lang="en-US"/>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64322021"/>
                  </a:ext>
                </a:extLst>
              </a:tr>
              <a:tr h="200025">
                <a:tc>
                  <a:txBody>
                    <a:bodyPr/>
                    <a:lstStyle/>
                    <a:p>
                      <a:pPr algn="r" rtl="0" fontAlgn="b">
                        <a:buNone/>
                      </a:pPr>
                      <a:r>
                        <a:rPr lang="en-US" sz="1200" i="1">
                          <a:effectLst/>
                          <a:latin typeface="Calibri" panose="020F0502020204030204" pitchFamily="34" charset="0"/>
                        </a:rPr>
                        <a:t>di cui:</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b">
                        <a:buNone/>
                      </a:pPr>
                      <a:endParaRPr lang="en-US" sz="1200" b="1">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5954107"/>
                  </a:ext>
                </a:extLst>
              </a:tr>
              <a:tr h="209550">
                <a:tc>
                  <a:txBody>
                    <a:bodyPr/>
                    <a:lstStyle/>
                    <a:p>
                      <a:pPr rtl="0" fontAlgn="b">
                        <a:buNone/>
                      </a:pPr>
                      <a:r>
                        <a:rPr lang="en-US" sz="1200" i="1">
                          <a:effectLst/>
                          <a:latin typeface="Calibri"/>
                        </a:rPr>
                        <a:t>a) </a:t>
                      </a:r>
                      <a:r>
                        <a:rPr lang="en-US" sz="1200" i="1" err="1">
                          <a:effectLst/>
                          <a:latin typeface="Calibri"/>
                        </a:rPr>
                        <a:t>Parte</a:t>
                      </a:r>
                      <a:r>
                        <a:rPr lang="en-US" sz="1200" i="1">
                          <a:effectLst/>
                          <a:latin typeface="Calibri"/>
                        </a:rPr>
                        <a:t> </a:t>
                      </a:r>
                      <a:r>
                        <a:rPr lang="en-US" sz="1200" i="1" err="1">
                          <a:effectLst/>
                          <a:latin typeface="Calibri"/>
                        </a:rPr>
                        <a:t>accantonata</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b">
                        <a:buNone/>
                      </a:pPr>
                      <a:r>
                        <a:rPr lang="en-US" sz="1200">
                          <a:effectLst/>
                          <a:latin typeface="Calibri"/>
                        </a:rPr>
                        <a:t>86.543.038,63</a:t>
                      </a:r>
                      <a:endParaRPr lang="en-US"/>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7169554"/>
                  </a:ext>
                </a:extLst>
              </a:tr>
              <a:tr h="209550">
                <a:tc>
                  <a:txBody>
                    <a:bodyPr/>
                    <a:lstStyle/>
                    <a:p>
                      <a:pPr rtl="0" fontAlgn="b">
                        <a:buNone/>
                      </a:pPr>
                      <a:r>
                        <a:rPr lang="en-US" sz="1200" i="1">
                          <a:effectLst/>
                          <a:latin typeface="Calibri"/>
                        </a:rPr>
                        <a:t>b) </a:t>
                      </a:r>
                      <a:r>
                        <a:rPr lang="en-US" sz="1200" i="1" err="1">
                          <a:effectLst/>
                          <a:latin typeface="Calibri"/>
                        </a:rPr>
                        <a:t>Parte</a:t>
                      </a:r>
                      <a:r>
                        <a:rPr lang="en-US" sz="1200" i="1">
                          <a:effectLst/>
                          <a:latin typeface="Calibri"/>
                        </a:rPr>
                        <a:t> </a:t>
                      </a:r>
                      <a:r>
                        <a:rPr lang="en-US" sz="1200" i="1" err="1">
                          <a:effectLst/>
                          <a:latin typeface="Calibri"/>
                        </a:rPr>
                        <a:t>vincolata</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b">
                        <a:buNone/>
                      </a:pPr>
                      <a:r>
                        <a:rPr lang="en-US" sz="1200">
                          <a:effectLst/>
                          <a:latin typeface="Calibri"/>
                        </a:rPr>
                        <a:t>30.807.247,81</a:t>
                      </a:r>
                      <a:endParaRPr lang="en-US"/>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00457375"/>
                  </a:ext>
                </a:extLst>
              </a:tr>
              <a:tr h="209550">
                <a:tc>
                  <a:txBody>
                    <a:bodyPr/>
                    <a:lstStyle/>
                    <a:p>
                      <a:pPr rtl="0" fontAlgn="b">
                        <a:buNone/>
                      </a:pPr>
                      <a:r>
                        <a:rPr lang="en-US" sz="1200" i="1">
                          <a:effectLst/>
                          <a:latin typeface="Calibri"/>
                        </a:rPr>
                        <a:t>c) </a:t>
                      </a:r>
                      <a:r>
                        <a:rPr lang="en-US" sz="1200" i="1" err="1">
                          <a:effectLst/>
                          <a:latin typeface="Calibri"/>
                        </a:rPr>
                        <a:t>Parte</a:t>
                      </a:r>
                      <a:r>
                        <a:rPr lang="en-US" sz="1200" i="1">
                          <a:effectLst/>
                          <a:latin typeface="Calibri"/>
                        </a:rPr>
                        <a:t> </a:t>
                      </a:r>
                      <a:r>
                        <a:rPr lang="en-US" sz="1200" i="1" err="1">
                          <a:effectLst/>
                          <a:latin typeface="Calibri"/>
                        </a:rPr>
                        <a:t>destinata</a:t>
                      </a:r>
                      <a:r>
                        <a:rPr lang="en-US" sz="1200" i="1">
                          <a:effectLst/>
                          <a:latin typeface="Calibri"/>
                        </a:rPr>
                        <a:t> a </a:t>
                      </a:r>
                      <a:r>
                        <a:rPr lang="en-US" sz="1200" i="1" err="1">
                          <a:effectLst/>
                          <a:latin typeface="Calibri"/>
                        </a:rPr>
                        <a:t>investimenti</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lvl="0" algn="r">
                        <a:buNone/>
                      </a:pPr>
                      <a:r>
                        <a:rPr lang="en-US" sz="1200">
                          <a:effectLst/>
                          <a:latin typeface="Calibri"/>
                        </a:rPr>
                        <a:t>493.269,97</a:t>
                      </a:r>
                      <a:endParaRPr lang="en-US"/>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8105240"/>
                  </a:ext>
                </a:extLst>
              </a:tr>
              <a:tr h="209550">
                <a:tc>
                  <a:txBody>
                    <a:bodyPr/>
                    <a:lstStyle/>
                    <a:p>
                      <a:pPr rtl="0" fontAlgn="b">
                        <a:buNone/>
                      </a:pPr>
                      <a:r>
                        <a:rPr lang="en-US" sz="1200" i="1">
                          <a:effectLst/>
                          <a:latin typeface="Calibri"/>
                        </a:rPr>
                        <a:t>e) </a:t>
                      </a:r>
                      <a:r>
                        <a:rPr lang="en-US" sz="1200" i="1" err="1">
                          <a:effectLst/>
                          <a:latin typeface="Calibri"/>
                        </a:rPr>
                        <a:t>Parte</a:t>
                      </a:r>
                      <a:r>
                        <a:rPr lang="en-US" sz="1200" i="1">
                          <a:effectLst/>
                          <a:latin typeface="Calibri"/>
                        </a:rPr>
                        <a:t> </a:t>
                      </a:r>
                      <a:r>
                        <a:rPr lang="en-US" sz="1200" i="1" err="1">
                          <a:effectLst/>
                          <a:latin typeface="Calibri"/>
                        </a:rPr>
                        <a:t>disponibile</a:t>
                      </a:r>
                      <a:r>
                        <a:rPr lang="en-US" sz="1200" i="1">
                          <a:effectLst/>
                          <a:latin typeface="Calibri"/>
                        </a:rPr>
                        <a:t> (+/-) </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b">
                        <a:buNone/>
                      </a:pPr>
                      <a:r>
                        <a:rPr lang="en-US" sz="1200">
                          <a:effectLst/>
                          <a:latin typeface="Calibri"/>
                        </a:rPr>
                        <a:t>18.384.037,73</a:t>
                      </a:r>
                      <a:endParaRPr lang="en-US"/>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64340101"/>
                  </a:ext>
                </a:extLst>
              </a:tr>
            </a:tbl>
          </a:graphicData>
        </a:graphic>
      </p:graphicFrame>
      <p:pic>
        <p:nvPicPr>
          <p:cNvPr id="4" name="Immagine 3">
            <a:extLst>
              <a:ext uri="{FF2B5EF4-FFF2-40B4-BE49-F238E27FC236}">
                <a16:creationId xmlns:a16="http://schemas.microsoft.com/office/drawing/2014/main" id="{04970726-D33F-4EA3-6EC4-45BCB5C811D3}"/>
              </a:ext>
            </a:extLst>
          </p:cNvPr>
          <p:cNvPicPr>
            <a:picLocks noChangeAspect="1"/>
          </p:cNvPicPr>
          <p:nvPr/>
        </p:nvPicPr>
        <p:blipFill>
          <a:blip r:embed="rId2"/>
          <a:stretch>
            <a:fillRect/>
          </a:stretch>
        </p:blipFill>
        <p:spPr>
          <a:xfrm>
            <a:off x="273510" y="2603355"/>
            <a:ext cx="4572396" cy="2773920"/>
          </a:xfrm>
          <a:prstGeom prst="rect">
            <a:avLst/>
          </a:prstGeom>
        </p:spPr>
      </p:pic>
    </p:spTree>
    <p:extLst>
      <p:ext uri="{BB962C8B-B14F-4D97-AF65-F5344CB8AC3E}">
        <p14:creationId xmlns:p14="http://schemas.microsoft.com/office/powerpoint/2010/main" val="1730966576"/>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562072"/>
          </a:xfrm>
        </p:spPr>
        <p:txBody>
          <a:bodyPr>
            <a:normAutofit/>
          </a:bodyPr>
          <a:lstStyle/>
          <a:p>
            <a:pPr algn="ctr"/>
            <a:r>
              <a:rPr lang="it-IT" sz="2000" b="1"/>
              <a:t>RIEPILOGO DI ENTRATA</a:t>
            </a:r>
          </a:p>
        </p:txBody>
      </p:sp>
      <p:sp>
        <p:nvSpPr>
          <p:cNvPr id="3" name="Segnaposto numero diapositiva 2"/>
          <p:cNvSpPr>
            <a:spLocks noGrp="1"/>
          </p:cNvSpPr>
          <p:nvPr>
            <p:ph type="sldNum" sz="quarter" idx="12"/>
          </p:nvPr>
        </p:nvSpPr>
        <p:spPr>
          <a:xfrm>
            <a:off x="9067800" y="6356351"/>
            <a:ext cx="342900" cy="365125"/>
          </a:xfrm>
        </p:spPr>
        <p:txBody>
          <a:bodyPr/>
          <a:lstStyle/>
          <a:p>
            <a:fld id="{93246BD3-667C-47A7-BD1A-1D2767476E1B}" type="slidenum">
              <a:rPr lang="it-IT" smtClean="0">
                <a:solidFill>
                  <a:prstClr val="black">
                    <a:tint val="75000"/>
                  </a:prstClr>
                </a:solidFill>
              </a:rPr>
              <a:t>7</a:t>
            </a:fld>
            <a:endParaRPr lang="it-IT">
              <a:solidFill>
                <a:prstClr val="black">
                  <a:tint val="75000"/>
                </a:prstClr>
              </a:solidFill>
            </a:endParaRPr>
          </a:p>
        </p:txBody>
      </p:sp>
      <p:sp>
        <p:nvSpPr>
          <p:cNvPr id="6" name="CasellaDiTesto 5"/>
          <p:cNvSpPr txBox="1"/>
          <p:nvPr/>
        </p:nvSpPr>
        <p:spPr>
          <a:xfrm>
            <a:off x="307818" y="764705"/>
            <a:ext cx="4161632" cy="1323439"/>
          </a:xfrm>
          <a:prstGeom prst="rect">
            <a:avLst/>
          </a:prstGeom>
          <a:noFill/>
        </p:spPr>
        <p:txBody>
          <a:bodyPr wrap="square" rtlCol="0">
            <a:spAutoFit/>
          </a:bodyPr>
          <a:lstStyle/>
          <a:p>
            <a:pPr algn="just"/>
            <a:r>
              <a:rPr lang="it-IT" sz="1600"/>
              <a:t>Per fornire servizi alla collettività il Comune acquisisce risorse dai cittadini, da altri Enti Pubblici o da privati e anche attraverso l’applicazione di tariffe per l’utilizzo dei servizi comunali.</a:t>
            </a:r>
          </a:p>
        </p:txBody>
      </p:sp>
      <p:sp>
        <p:nvSpPr>
          <p:cNvPr id="9"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pic>
        <p:nvPicPr>
          <p:cNvPr id="4" name="Immagine 3">
            <a:extLst>
              <a:ext uri="{FF2B5EF4-FFF2-40B4-BE49-F238E27FC236}">
                <a16:creationId xmlns:a16="http://schemas.microsoft.com/office/drawing/2014/main" id="{D146150A-4C54-2096-8CE5-17516D1D2DA2}"/>
              </a:ext>
            </a:extLst>
          </p:cNvPr>
          <p:cNvPicPr>
            <a:picLocks noChangeAspect="1"/>
          </p:cNvPicPr>
          <p:nvPr/>
        </p:nvPicPr>
        <p:blipFill>
          <a:blip r:embed="rId2"/>
          <a:stretch>
            <a:fillRect/>
          </a:stretch>
        </p:blipFill>
        <p:spPr>
          <a:xfrm>
            <a:off x="4598742" y="906297"/>
            <a:ext cx="4907705" cy="5261304"/>
          </a:xfrm>
          <a:prstGeom prst="rect">
            <a:avLst/>
          </a:prstGeom>
        </p:spPr>
      </p:pic>
      <p:graphicFrame>
        <p:nvGraphicFramePr>
          <p:cNvPr id="7" name="Tabella 6">
            <a:extLst>
              <a:ext uri="{FF2B5EF4-FFF2-40B4-BE49-F238E27FC236}">
                <a16:creationId xmlns:a16="http://schemas.microsoft.com/office/drawing/2014/main" id="{AC12E9F9-00F2-37C7-E3F4-92C57F6783BD}"/>
              </a:ext>
            </a:extLst>
          </p:cNvPr>
          <p:cNvGraphicFramePr>
            <a:graphicFrameLocks noGrp="1"/>
          </p:cNvGraphicFramePr>
          <p:nvPr>
            <p:extLst>
              <p:ext uri="{D42A27DB-BD31-4B8C-83A1-F6EECF244321}">
                <p14:modId xmlns:p14="http://schemas.microsoft.com/office/powerpoint/2010/main" val="2588925331"/>
              </p:ext>
            </p:extLst>
          </p:nvPr>
        </p:nvGraphicFramePr>
        <p:xfrm>
          <a:off x="437110" y="2039670"/>
          <a:ext cx="3935713" cy="4053627"/>
        </p:xfrm>
        <a:graphic>
          <a:graphicData uri="http://schemas.openxmlformats.org/drawingml/2006/table">
            <a:tbl>
              <a:tblPr/>
              <a:tblGrid>
                <a:gridCol w="2959183">
                  <a:extLst>
                    <a:ext uri="{9D8B030D-6E8A-4147-A177-3AD203B41FA5}">
                      <a16:colId xmlns:a16="http://schemas.microsoft.com/office/drawing/2014/main" val="250749313"/>
                    </a:ext>
                  </a:extLst>
                </a:gridCol>
                <a:gridCol w="976530">
                  <a:extLst>
                    <a:ext uri="{9D8B030D-6E8A-4147-A177-3AD203B41FA5}">
                      <a16:colId xmlns:a16="http://schemas.microsoft.com/office/drawing/2014/main" val="1016245442"/>
                    </a:ext>
                  </a:extLst>
                </a:gridCol>
              </a:tblGrid>
              <a:tr h="347162">
                <a:tc>
                  <a:txBody>
                    <a:bodyPr/>
                    <a:lstStyle/>
                    <a:p>
                      <a:pPr algn="ctr" rtl="0" fontAlgn="t">
                        <a:buNone/>
                      </a:pPr>
                      <a:r>
                        <a:rPr lang="it-IT" sz="1000" b="1" i="0" u="none" strike="noStrike">
                          <a:solidFill>
                            <a:srgbClr val="000000"/>
                          </a:solidFill>
                          <a:effectLst/>
                          <a:latin typeface="Calibri" panose="020F0502020204030204" pitchFamily="34" charset="0"/>
                        </a:rPr>
                        <a:t>ENTRATE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rtl="0" fontAlgn="t">
                        <a:buNone/>
                      </a:pPr>
                      <a:r>
                        <a:rPr lang="it-IT" sz="1000" b="1" i="0" u="none" strike="noStrike">
                          <a:solidFill>
                            <a:srgbClr val="000000"/>
                          </a:solidFill>
                          <a:effectLst/>
                          <a:latin typeface="Calibri" panose="020F0502020204030204" pitchFamily="34" charset="0"/>
                        </a:rPr>
                        <a:t>RENDICONTO 2025</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840063733"/>
                  </a:ext>
                </a:extLst>
              </a:tr>
              <a:tr h="347162">
                <a:tc>
                  <a:txBody>
                    <a:bodyPr/>
                    <a:lstStyle/>
                    <a:p>
                      <a:pPr algn="l" rtl="0" fontAlgn="t">
                        <a:buNone/>
                      </a:pPr>
                      <a:r>
                        <a:rPr lang="it-IT" sz="1000" b="0" i="0" u="none" strike="noStrike">
                          <a:solidFill>
                            <a:srgbClr val="000000"/>
                          </a:solidFill>
                          <a:effectLst/>
                          <a:latin typeface="Calibri" panose="020F0502020204030204" pitchFamily="34" charset="0"/>
                        </a:rPr>
                        <a:t>Titolo I - ENTRATE CORRENTI DI NATURA TRIBUTARIA, CONTRIBUTIVA E PEREQUATIVA</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128.034.043,99</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3933332523"/>
                  </a:ext>
                </a:extLst>
              </a:tr>
              <a:tr h="204213">
                <a:tc>
                  <a:txBody>
                    <a:bodyPr/>
                    <a:lstStyle/>
                    <a:p>
                      <a:pPr algn="l" rtl="0" fontAlgn="t">
                        <a:buNone/>
                      </a:pPr>
                      <a:r>
                        <a:rPr lang="it-IT" sz="1000" b="0" i="0" u="none" strike="noStrike">
                          <a:solidFill>
                            <a:srgbClr val="000000"/>
                          </a:solidFill>
                          <a:effectLst/>
                          <a:latin typeface="Calibri" panose="020F0502020204030204" pitchFamily="34" charset="0"/>
                        </a:rPr>
                        <a:t>Titolo II - TRASFERIMENTI CORRENTI</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58.804.347,98</a:t>
                      </a:r>
                    </a:p>
                  </a:txBody>
                  <a:tcPr marL="9525" marR="9525" marT="9525" marB="0">
                    <a:lnL>
                      <a:noFill/>
                    </a:lnL>
                    <a:lnR>
                      <a:noFill/>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2732210245"/>
                  </a:ext>
                </a:extLst>
              </a:tr>
              <a:tr h="204213">
                <a:tc>
                  <a:txBody>
                    <a:bodyPr/>
                    <a:lstStyle/>
                    <a:p>
                      <a:pPr algn="l" rtl="0" fontAlgn="t">
                        <a:buNone/>
                      </a:pPr>
                      <a:r>
                        <a:rPr lang="it-IT" sz="1000" b="0" i="0" u="none" strike="noStrike">
                          <a:solidFill>
                            <a:srgbClr val="000000"/>
                          </a:solidFill>
                          <a:effectLst/>
                          <a:latin typeface="Calibri" panose="020F0502020204030204" pitchFamily="34" charset="0"/>
                        </a:rPr>
                        <a:t>Titolo III - ENTRATE EXTRATRIBUTARIE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60.365.269,27</a:t>
                      </a:r>
                    </a:p>
                  </a:txBody>
                  <a:tcPr marL="9525" marR="9525" marT="9525" marB="0">
                    <a:lnL>
                      <a:noFill/>
                    </a:lnL>
                    <a:lnR>
                      <a:noFill/>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48053384"/>
                  </a:ext>
                </a:extLst>
              </a:tr>
              <a:tr h="204213">
                <a:tc>
                  <a:txBody>
                    <a:bodyPr/>
                    <a:lstStyle/>
                    <a:p>
                      <a:pPr algn="l" rtl="0" fontAlgn="t">
                        <a:buNone/>
                      </a:pPr>
                      <a:r>
                        <a:rPr lang="it-IT" sz="1000" b="1" i="0" u="none" strike="noStrike">
                          <a:solidFill>
                            <a:srgbClr val="000000"/>
                          </a:solidFill>
                          <a:effectLst/>
                          <a:latin typeface="Calibri" panose="020F0502020204030204" pitchFamily="34" charset="0"/>
                        </a:rPr>
                        <a:t>TOTALE TITOLI I-II-III</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rtl="0" fontAlgn="t">
                        <a:buNone/>
                      </a:pPr>
                      <a:r>
                        <a:rPr lang="it-IT" sz="1000" b="1" i="0" u="none" strike="noStrike">
                          <a:solidFill>
                            <a:srgbClr val="000000"/>
                          </a:solidFill>
                          <a:effectLst/>
                          <a:latin typeface="Calibri" panose="020F0502020204030204" pitchFamily="34" charset="0"/>
                        </a:rPr>
                        <a:t>247.203.661,24</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3133450143"/>
                  </a:ext>
                </a:extLst>
              </a:tr>
              <a:tr h="204213">
                <a:tc>
                  <a:txBody>
                    <a:bodyPr/>
                    <a:lstStyle/>
                    <a:p>
                      <a:pPr algn="l" rtl="0" fontAlgn="t">
                        <a:buNone/>
                      </a:pPr>
                      <a:r>
                        <a:rPr lang="it-IT" sz="1000" b="0" i="0" u="none" strike="noStrike">
                          <a:solidFill>
                            <a:srgbClr val="000000"/>
                          </a:solidFill>
                          <a:effectLst/>
                          <a:latin typeface="Calibri" panose="020F0502020204030204" pitchFamily="34" charset="0"/>
                        </a:rPr>
                        <a:t>Titolo IV - ENTRATE IN CONTO CAPITALE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57.274.150,07</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43017226"/>
                  </a:ext>
                </a:extLst>
              </a:tr>
              <a:tr h="204213">
                <a:tc>
                  <a:txBody>
                    <a:bodyPr/>
                    <a:lstStyle/>
                    <a:p>
                      <a:pPr algn="l" rtl="0" fontAlgn="t">
                        <a:buNone/>
                      </a:pPr>
                      <a:r>
                        <a:rPr lang="it-IT" sz="1000" b="1" i="0" u="none" strike="noStrike">
                          <a:solidFill>
                            <a:srgbClr val="000000"/>
                          </a:solidFill>
                          <a:effectLst/>
                          <a:latin typeface="Calibri" panose="020F0502020204030204" pitchFamily="34" charset="0"/>
                        </a:rPr>
                        <a:t>TOTALE TITOLO IV</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rtl="0" fontAlgn="t">
                        <a:buNone/>
                      </a:pPr>
                      <a:r>
                        <a:rPr lang="it-IT" sz="1000" b="1" i="0" u="none" strike="noStrike">
                          <a:solidFill>
                            <a:srgbClr val="000000"/>
                          </a:solidFill>
                          <a:effectLst/>
                          <a:latin typeface="Calibri" panose="020F0502020204030204" pitchFamily="34" charset="0"/>
                        </a:rPr>
                        <a:t>57.274.150,07</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1294667520"/>
                  </a:ext>
                </a:extLst>
              </a:tr>
              <a:tr h="347162">
                <a:tc>
                  <a:txBody>
                    <a:bodyPr/>
                    <a:lstStyle/>
                    <a:p>
                      <a:pPr algn="l" rtl="0" fontAlgn="t">
                        <a:buNone/>
                      </a:pPr>
                      <a:r>
                        <a:rPr lang="it-IT" sz="1000" b="0" i="0" u="none" strike="noStrike">
                          <a:solidFill>
                            <a:srgbClr val="000000"/>
                          </a:solidFill>
                          <a:effectLst/>
                          <a:latin typeface="Calibri" panose="020F0502020204030204" pitchFamily="34" charset="0"/>
                        </a:rPr>
                        <a:t>Titolo V - ENTRATE DA RIDUZIONE ATTIVITA' FINANZIARIE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    5.776.496,89   </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2328007916"/>
                  </a:ext>
                </a:extLst>
              </a:tr>
              <a:tr h="204213">
                <a:tc>
                  <a:txBody>
                    <a:bodyPr/>
                    <a:lstStyle/>
                    <a:p>
                      <a:pPr algn="l" rtl="0" fontAlgn="t">
                        <a:buNone/>
                      </a:pPr>
                      <a:r>
                        <a:rPr lang="it-IT" sz="1000" b="0" i="0" u="none" strike="noStrike">
                          <a:solidFill>
                            <a:srgbClr val="000000"/>
                          </a:solidFill>
                          <a:effectLst/>
                          <a:latin typeface="Calibri" panose="020F0502020204030204" pitchFamily="34" charset="0"/>
                        </a:rPr>
                        <a:t>Titolo VI - ACCENSIONE DI PRESTITI</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  13.467.670,44   </a:t>
                      </a:r>
                    </a:p>
                  </a:txBody>
                  <a:tcPr marL="9525" marR="9525" marT="9525" marB="0">
                    <a:lnL>
                      <a:noFill/>
                    </a:lnL>
                    <a:lnR>
                      <a:noFill/>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1714069907"/>
                  </a:ext>
                </a:extLst>
              </a:tr>
              <a:tr h="347162">
                <a:tc>
                  <a:txBody>
                    <a:bodyPr/>
                    <a:lstStyle/>
                    <a:p>
                      <a:pPr algn="l" rtl="0" fontAlgn="t">
                        <a:buNone/>
                      </a:pPr>
                      <a:r>
                        <a:rPr lang="it-IT" sz="1000" b="0" i="0" u="none" strike="noStrike">
                          <a:solidFill>
                            <a:srgbClr val="000000"/>
                          </a:solidFill>
                          <a:effectLst/>
                          <a:latin typeface="Calibri" panose="020F0502020204030204" pitchFamily="34" charset="0"/>
                        </a:rPr>
                        <a:t>Titolo VII - ANTICIPAZIONE DA ISTITUTO TESORIERE/CASSIERE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                         -     </a:t>
                      </a:r>
                    </a:p>
                  </a:txBody>
                  <a:tcPr marL="9525" marR="9525" marT="9525" marB="0">
                    <a:lnL>
                      <a:noFill/>
                    </a:lnL>
                    <a:lnR>
                      <a:noFill/>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2058950886"/>
                  </a:ext>
                </a:extLst>
              </a:tr>
              <a:tr h="347162">
                <a:tc>
                  <a:txBody>
                    <a:bodyPr/>
                    <a:lstStyle/>
                    <a:p>
                      <a:pPr algn="l" rtl="0" fontAlgn="t">
                        <a:buNone/>
                      </a:pPr>
                      <a:r>
                        <a:rPr lang="it-IT" sz="1000" b="0" i="0" u="none" strike="noStrike">
                          <a:solidFill>
                            <a:srgbClr val="000000"/>
                          </a:solidFill>
                          <a:effectLst/>
                          <a:latin typeface="Calibri" panose="020F0502020204030204" pitchFamily="34" charset="0"/>
                        </a:rPr>
                        <a:t>Titolo IX - ENTRATE PER CONTO TERZI E PARTITE DI GIRO</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  25.765.896,40   </a:t>
                      </a:r>
                    </a:p>
                  </a:txBody>
                  <a:tcPr marL="9525" marR="9525" marT="9525" marB="0">
                    <a:lnL>
                      <a:noFill/>
                    </a:lnL>
                    <a:lnR>
                      <a:noFill/>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26756334"/>
                  </a:ext>
                </a:extLst>
              </a:tr>
              <a:tr h="204213">
                <a:tc>
                  <a:txBody>
                    <a:bodyPr/>
                    <a:lstStyle/>
                    <a:p>
                      <a:pPr algn="l" rtl="0" fontAlgn="t">
                        <a:buNone/>
                      </a:pPr>
                      <a:r>
                        <a:rPr lang="it-IT" sz="1000" b="1" i="0" u="none" strike="noStrike">
                          <a:solidFill>
                            <a:srgbClr val="000000"/>
                          </a:solidFill>
                          <a:effectLst/>
                          <a:latin typeface="Calibri" panose="020F0502020204030204" pitchFamily="34" charset="0"/>
                        </a:rPr>
                        <a:t>TOTALE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rtl="0" fontAlgn="t">
                        <a:buNone/>
                      </a:pPr>
                      <a:r>
                        <a:rPr lang="it-IT" sz="1000" b="1" i="0" u="none" strike="noStrike">
                          <a:solidFill>
                            <a:srgbClr val="000000"/>
                          </a:solidFill>
                          <a:effectLst/>
                          <a:latin typeface="Calibri" panose="020F0502020204030204" pitchFamily="34" charset="0"/>
                        </a:rPr>
                        <a:t>45.010.063,73</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3644701361"/>
                  </a:ext>
                </a:extLst>
              </a:tr>
              <a:tr h="204213">
                <a:tc>
                  <a:txBody>
                    <a:bodyPr/>
                    <a:lstStyle/>
                    <a:p>
                      <a:pPr algn="l" rtl="0" fontAlgn="t">
                        <a:buNone/>
                      </a:pPr>
                      <a:r>
                        <a:rPr lang="it-IT" sz="1000" b="1" i="0" u="none" strike="noStrike">
                          <a:solidFill>
                            <a:srgbClr val="000000"/>
                          </a:solidFill>
                          <a:effectLst/>
                          <a:latin typeface="Calibri" panose="020F0502020204030204" pitchFamily="34" charset="0"/>
                        </a:rPr>
                        <a:t>AVANZO DI AMMINISTRAZIONE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51.381.145,41</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11196584"/>
                  </a:ext>
                </a:extLst>
              </a:tr>
              <a:tr h="275687">
                <a:tc>
                  <a:txBody>
                    <a:bodyPr/>
                    <a:lstStyle/>
                    <a:p>
                      <a:pPr algn="l" rtl="0" fontAlgn="t">
                        <a:buNone/>
                      </a:pPr>
                      <a:r>
                        <a:rPr lang="it-IT" sz="1000" b="1" i="0" u="none" strike="noStrike">
                          <a:solidFill>
                            <a:srgbClr val="000000"/>
                          </a:solidFill>
                          <a:effectLst/>
                          <a:latin typeface="Calibri" panose="020F0502020204030204" pitchFamily="34" charset="0"/>
                        </a:rPr>
                        <a:t>FONDO PLURIENNALE VINCOLATO CORRENTE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8.603.292,47</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7307697"/>
                  </a:ext>
                </a:extLst>
              </a:tr>
              <a:tr h="204213">
                <a:tc>
                  <a:txBody>
                    <a:bodyPr/>
                    <a:lstStyle/>
                    <a:p>
                      <a:pPr algn="l" rtl="0" fontAlgn="t">
                        <a:buNone/>
                      </a:pPr>
                      <a:r>
                        <a:rPr lang="it-IT" sz="1000" b="1" i="0" u="none" strike="noStrike">
                          <a:solidFill>
                            <a:srgbClr val="000000"/>
                          </a:solidFill>
                          <a:effectLst/>
                          <a:latin typeface="Calibri" panose="020F0502020204030204" pitchFamily="34" charset="0"/>
                        </a:rPr>
                        <a:t>FONDO PLURIENNALE VINCOLATO C-CAPITALE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1000" b="0" i="0" u="none" strike="noStrike">
                          <a:solidFill>
                            <a:srgbClr val="000000"/>
                          </a:solidFill>
                          <a:effectLst/>
                          <a:latin typeface="Calibri" panose="020F0502020204030204" pitchFamily="34" charset="0"/>
                        </a:rPr>
                        <a:t>63.471.338,15</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42052096"/>
                  </a:ext>
                </a:extLst>
              </a:tr>
              <a:tr h="204213">
                <a:tc>
                  <a:txBody>
                    <a:bodyPr/>
                    <a:lstStyle/>
                    <a:p>
                      <a:pPr algn="l" rtl="0" fontAlgn="t">
                        <a:buNone/>
                      </a:pPr>
                      <a:r>
                        <a:rPr lang="it-IT" sz="1000" b="1" i="0" u="none" strike="noStrike">
                          <a:solidFill>
                            <a:srgbClr val="000000"/>
                          </a:solidFill>
                          <a:effectLst/>
                          <a:latin typeface="Calibri" panose="020F0502020204030204" pitchFamily="34" charset="0"/>
                        </a:rPr>
                        <a:t>TOTALE</a:t>
                      </a:r>
                    </a:p>
                  </a:txBody>
                  <a:tcPr marL="9525" marR="9525" marT="9525" marB="0">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rtl="0" fontAlgn="t">
                        <a:buNone/>
                      </a:pPr>
                      <a:r>
                        <a:rPr lang="it-IT" sz="1000" b="1" i="0" u="none" strike="noStrike">
                          <a:solidFill>
                            <a:srgbClr val="000000"/>
                          </a:solidFill>
                          <a:effectLst/>
                          <a:latin typeface="Calibri" panose="020F0502020204030204" pitchFamily="34" charset="0"/>
                        </a:rPr>
                        <a:t>472.943.651,07</a:t>
                      </a:r>
                    </a:p>
                  </a:txBody>
                  <a:tcPr marL="9525" marR="9525" marT="9525" marB="0">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528582866"/>
                  </a:ext>
                </a:extLst>
              </a:tr>
            </a:tbl>
          </a:graphicData>
        </a:graphic>
      </p:graphicFrame>
    </p:spTree>
    <p:extLst>
      <p:ext uri="{BB962C8B-B14F-4D97-AF65-F5344CB8AC3E}">
        <p14:creationId xmlns:p14="http://schemas.microsoft.com/office/powerpoint/2010/main" val="373567087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9"/>
            <a:ext cx="8229600" cy="562075"/>
          </a:xfrm>
        </p:spPr>
        <p:txBody>
          <a:bodyPr>
            <a:normAutofit fontScale="90000"/>
          </a:bodyPr>
          <a:lstStyle/>
          <a:p>
            <a:r>
              <a:rPr lang="it-IT" sz="2000" b="1"/>
              <a:t>RIEPILOGO ENTRATE CORRENTI DI NATURA TRIBUTARIA, CONTRIBUTIVA PEREQUATIVA</a:t>
            </a:r>
          </a:p>
        </p:txBody>
      </p:sp>
      <p:sp>
        <p:nvSpPr>
          <p:cNvPr id="3" name="Segnaposto numero diapositiva 2"/>
          <p:cNvSpPr>
            <a:spLocks noGrp="1"/>
          </p:cNvSpPr>
          <p:nvPr>
            <p:ph type="sldNum" sz="quarter" idx="12"/>
          </p:nvPr>
        </p:nvSpPr>
        <p:spPr>
          <a:xfrm>
            <a:off x="9067800" y="6356351"/>
            <a:ext cx="342900" cy="365125"/>
          </a:xfrm>
        </p:spPr>
        <p:txBody>
          <a:bodyPr/>
          <a:lstStyle/>
          <a:p>
            <a:fld id="{93246BD3-667C-47A7-BD1A-1D2767476E1B}" type="slidenum">
              <a:rPr lang="it-IT" smtClean="0">
                <a:solidFill>
                  <a:prstClr val="black">
                    <a:tint val="75000"/>
                  </a:prstClr>
                </a:solidFill>
              </a:rPr>
              <a:t>8</a:t>
            </a:fld>
            <a:endParaRPr lang="it-IT">
              <a:solidFill>
                <a:prstClr val="black">
                  <a:tint val="75000"/>
                </a:prstClr>
              </a:solidFill>
            </a:endParaRPr>
          </a:p>
        </p:txBody>
      </p:sp>
      <p:sp>
        <p:nvSpPr>
          <p:cNvPr id="5" name="Rettangolo 4"/>
          <p:cNvSpPr/>
          <p:nvPr/>
        </p:nvSpPr>
        <p:spPr>
          <a:xfrm>
            <a:off x="1136576" y="836714"/>
            <a:ext cx="7776864" cy="692497"/>
          </a:xfrm>
          <a:prstGeom prst="rect">
            <a:avLst/>
          </a:prstGeom>
        </p:spPr>
        <p:txBody>
          <a:bodyPr wrap="square">
            <a:spAutoFit/>
          </a:bodyPr>
          <a:lstStyle/>
          <a:p>
            <a:r>
              <a:rPr lang="it-IT"/>
              <a:t>Come si procura le entrate il Comune?</a:t>
            </a:r>
          </a:p>
          <a:p>
            <a:pPr algn="just"/>
            <a:r>
              <a:rPr lang="it-IT" sz="1050"/>
              <a:t>Come indicato dai dati della tabella, il Comune di Parma ottiene le proprie entrate principalmente mediante le imposte e le tasse (chiamate tecnicamente entrate correnti di natura tributaria, contributiva e perequativa). </a:t>
            </a:r>
          </a:p>
        </p:txBody>
      </p:sp>
      <p:sp>
        <p:nvSpPr>
          <p:cNvPr id="8"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7" name="Tabella 6">
            <a:extLst>
              <a:ext uri="{FF2B5EF4-FFF2-40B4-BE49-F238E27FC236}">
                <a16:creationId xmlns:a16="http://schemas.microsoft.com/office/drawing/2014/main" id="{B7B0F8F5-250E-8658-8541-8692910B3B9F}"/>
              </a:ext>
            </a:extLst>
          </p:cNvPr>
          <p:cNvGraphicFramePr>
            <a:graphicFrameLocks noGrp="1"/>
          </p:cNvGraphicFramePr>
          <p:nvPr>
            <p:extLst>
              <p:ext uri="{D42A27DB-BD31-4B8C-83A1-F6EECF244321}">
                <p14:modId xmlns:p14="http://schemas.microsoft.com/office/powerpoint/2010/main" val="3391750845"/>
              </p:ext>
            </p:extLst>
          </p:nvPr>
        </p:nvGraphicFramePr>
        <p:xfrm>
          <a:off x="1892300" y="1629620"/>
          <a:ext cx="6121400" cy="3933825"/>
        </p:xfrm>
        <a:graphic>
          <a:graphicData uri="http://schemas.openxmlformats.org/drawingml/2006/table">
            <a:tbl>
              <a:tblPr/>
              <a:tblGrid>
                <a:gridCol w="5181600">
                  <a:extLst>
                    <a:ext uri="{9D8B030D-6E8A-4147-A177-3AD203B41FA5}">
                      <a16:colId xmlns:a16="http://schemas.microsoft.com/office/drawing/2014/main" val="258904537"/>
                    </a:ext>
                  </a:extLst>
                </a:gridCol>
                <a:gridCol w="939800">
                  <a:extLst>
                    <a:ext uri="{9D8B030D-6E8A-4147-A177-3AD203B41FA5}">
                      <a16:colId xmlns:a16="http://schemas.microsoft.com/office/drawing/2014/main" val="4211246427"/>
                    </a:ext>
                  </a:extLst>
                </a:gridCol>
              </a:tblGrid>
              <a:tr h="161925">
                <a:tc>
                  <a:txBody>
                    <a:bodyPr/>
                    <a:lstStyle/>
                    <a:p>
                      <a:pPr algn="l" fontAlgn="b">
                        <a:buNone/>
                      </a:pPr>
                      <a:r>
                        <a:rPr lang="it-IT" sz="1000" b="1" i="0" u="none" strike="noStrike">
                          <a:solidFill>
                            <a:srgbClr val="000000"/>
                          </a:solidFill>
                          <a:effectLst/>
                          <a:latin typeface="Calibri" panose="020F0502020204030204" pitchFamily="34" charset="0"/>
                        </a:rPr>
                        <a:t>ENTRATE CORRENTI DI NATURA TRIBUTARIA, CONTRIBUTIVA E PEREQUATIVA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it-IT" sz="1000" b="1" i="1" u="none" strike="noStrike">
                          <a:solidFill>
                            <a:srgbClr val="000000"/>
                          </a:solidFill>
                          <a:effectLst/>
                          <a:latin typeface="Calibri" panose="020F0502020204030204" pitchFamily="34" charset="0"/>
                        </a:rPr>
                        <a:t>ANNO 2025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156861429"/>
                  </a:ext>
                </a:extLst>
              </a:tr>
              <a:tr h="285750">
                <a:tc>
                  <a:txBody>
                    <a:bodyPr/>
                    <a:lstStyle/>
                    <a:p>
                      <a:pPr algn="l" fontAlgn="b">
                        <a:buNone/>
                      </a:pPr>
                      <a:r>
                        <a:rPr lang="it-IT" sz="1000" b="1" i="0" u="none" strike="noStrike">
                          <a:solidFill>
                            <a:srgbClr val="000000"/>
                          </a:solidFill>
                          <a:effectLst/>
                          <a:latin typeface="Calibri" panose="020F0502020204030204" pitchFamily="34" charset="0"/>
                        </a:rPr>
                        <a:t>Tipologia 101: Imposte, tasse e proventi assimilati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b">
                        <a:buNone/>
                      </a:pPr>
                      <a:r>
                        <a:rPr lang="it-IT" sz="1000" b="1"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6504766"/>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Tributo comunale sui rifiuti e sui servizi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39130201"/>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Imposta municipale propria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65.900.324,87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90010515"/>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Imposta comunale sulla pubblicità e diritto sulle pubbliche affissioni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37.793,43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75897730"/>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Imposta di soggiorno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2.603.018,72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4455493"/>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Imposta comunale sugli immobili (ICI)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5.936,46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2406707"/>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Tassa sui servizi comunali (TASI)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7.687,16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31653219"/>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Addizionale comunale IRPEF</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34.240.132,94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12518359"/>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 Tassa smaltimento rifiuti solidi urbani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90934202"/>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Altre imposte, tasse e proventi n.a.c.</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4.123,19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67044921"/>
                  </a:ext>
                </a:extLst>
              </a:tr>
              <a:tr h="161925">
                <a:tc>
                  <a:txBody>
                    <a:bodyPr/>
                    <a:lstStyle/>
                    <a:p>
                      <a:pPr algn="l" fontAlgn="b">
                        <a:buNone/>
                      </a:pPr>
                      <a:r>
                        <a:rPr lang="it-IT" sz="1000" b="1" i="0" u="none" strike="noStrike">
                          <a:solidFill>
                            <a:srgbClr val="000000"/>
                          </a:solidFill>
                          <a:effectLst/>
                          <a:latin typeface="Calibri" panose="020F0502020204030204" pitchFamily="34" charset="0"/>
                        </a:rPr>
                        <a:t>Totale tipologia 101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1" i="0" u="none" strike="noStrike">
                          <a:solidFill>
                            <a:srgbClr val="000000"/>
                          </a:solidFill>
                          <a:effectLst/>
                          <a:latin typeface="Calibri" panose="020F0502020204030204" pitchFamily="34" charset="0"/>
                        </a:rPr>
                        <a:t>102.799.016,77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247875"/>
                  </a:ext>
                </a:extLst>
              </a:tr>
              <a:tr h="161925">
                <a:tc>
                  <a:txBody>
                    <a:bodyPr/>
                    <a:lstStyle/>
                    <a:p>
                      <a:pPr algn="l" fontAlgn="b">
                        <a:buNone/>
                      </a:pPr>
                      <a:r>
                        <a:rPr lang="it-IT" sz="1000" b="1"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buNone/>
                      </a:pPr>
                      <a:r>
                        <a:rPr lang="it-IT" sz="10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594557098"/>
                  </a:ext>
                </a:extLst>
              </a:tr>
              <a:tr h="285750">
                <a:tc>
                  <a:txBody>
                    <a:bodyPr/>
                    <a:lstStyle/>
                    <a:p>
                      <a:pPr algn="l" fontAlgn="t">
                        <a:buNone/>
                      </a:pPr>
                      <a:r>
                        <a:rPr lang="it-IT" sz="1000" b="1" i="0" u="none" strike="noStrike">
                          <a:solidFill>
                            <a:srgbClr val="000000"/>
                          </a:solidFill>
                          <a:effectLst/>
                          <a:latin typeface="Calibri" panose="020F0502020204030204" pitchFamily="34" charset="0"/>
                        </a:rPr>
                        <a:t>Tipologia 104: Compartecipazione di tributi</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10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69351499"/>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Compartecipazione IRPEF ai Comuni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48.860,93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10811196"/>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Altre compartecipazioni a comuni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25.829,44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99068863"/>
                  </a:ext>
                </a:extLst>
              </a:tr>
              <a:tr h="161925">
                <a:tc>
                  <a:txBody>
                    <a:bodyPr/>
                    <a:lstStyle/>
                    <a:p>
                      <a:pPr algn="l" fontAlgn="b">
                        <a:buNone/>
                      </a:pPr>
                      <a:r>
                        <a:rPr lang="it-IT" sz="1000" b="1" i="0" u="none" strike="noStrike">
                          <a:solidFill>
                            <a:srgbClr val="000000"/>
                          </a:solidFill>
                          <a:effectLst/>
                          <a:latin typeface="Calibri" panose="020F0502020204030204" pitchFamily="34" charset="0"/>
                        </a:rPr>
                        <a:t>Totale tipologia 104</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1" i="0" u="none" strike="noStrike">
                          <a:solidFill>
                            <a:srgbClr val="000000"/>
                          </a:solidFill>
                          <a:effectLst/>
                          <a:latin typeface="Calibri" panose="020F0502020204030204" pitchFamily="34" charset="0"/>
                        </a:rPr>
                        <a:t>74.690,37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10195489"/>
                  </a:ext>
                </a:extLst>
              </a:tr>
              <a:tr h="161925">
                <a:tc>
                  <a:txBody>
                    <a:bodyPr/>
                    <a:lstStyle/>
                    <a:p>
                      <a:pPr algn="l" fontAlgn="b">
                        <a:buNone/>
                      </a:pPr>
                      <a:r>
                        <a:rPr lang="it-IT" sz="1000" b="1"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buNone/>
                      </a:pPr>
                      <a:r>
                        <a:rPr lang="it-IT" sz="10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130383319"/>
                  </a:ext>
                </a:extLst>
              </a:tr>
              <a:tr h="285750">
                <a:tc>
                  <a:txBody>
                    <a:bodyPr/>
                    <a:lstStyle/>
                    <a:p>
                      <a:pPr algn="l" fontAlgn="b">
                        <a:buNone/>
                      </a:pPr>
                      <a:r>
                        <a:rPr lang="it-IT" sz="1000" b="1" i="0" u="none" strike="noStrike">
                          <a:solidFill>
                            <a:srgbClr val="000000"/>
                          </a:solidFill>
                          <a:effectLst/>
                          <a:latin typeface="Calibri" panose="020F0502020204030204" pitchFamily="34" charset="0"/>
                        </a:rPr>
                        <a:t>Tipologia 301: Fondi perequativi da Amministrazioni centrali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1000" b="0"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01108111"/>
                  </a:ext>
                </a:extLst>
              </a:tr>
              <a:tr h="161925">
                <a:tc>
                  <a:txBody>
                    <a:bodyPr/>
                    <a:lstStyle/>
                    <a:p>
                      <a:pPr algn="l" fontAlgn="b">
                        <a:buNone/>
                      </a:pPr>
                      <a:r>
                        <a:rPr lang="it-IT" sz="1000" b="0" i="0" u="none" strike="noStrike">
                          <a:solidFill>
                            <a:srgbClr val="000000"/>
                          </a:solidFill>
                          <a:effectLst/>
                          <a:latin typeface="Calibri" panose="020F0502020204030204" pitchFamily="34" charset="0"/>
                        </a:rPr>
                        <a:t>Fondi perequativi dallo Stato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25.160.336,85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62375661"/>
                  </a:ext>
                </a:extLst>
              </a:tr>
              <a:tr h="161925">
                <a:tc>
                  <a:txBody>
                    <a:bodyPr/>
                    <a:lstStyle/>
                    <a:p>
                      <a:pPr algn="l" fontAlgn="b">
                        <a:buNone/>
                      </a:pPr>
                      <a:r>
                        <a:rPr lang="it-IT" sz="1000" b="1" i="0" u="none" strike="noStrike">
                          <a:solidFill>
                            <a:srgbClr val="000000"/>
                          </a:solidFill>
                          <a:effectLst/>
                          <a:latin typeface="Calibri" panose="020F0502020204030204" pitchFamily="34" charset="0"/>
                        </a:rPr>
                        <a:t>Totale tipologia 301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25.160.336,85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17074739"/>
                  </a:ext>
                </a:extLst>
              </a:tr>
              <a:tr h="161925">
                <a:tc>
                  <a:txBody>
                    <a:bodyPr/>
                    <a:lstStyle/>
                    <a:p>
                      <a:pPr algn="l" fontAlgn="b">
                        <a:buNone/>
                      </a:pPr>
                      <a:r>
                        <a:rPr lang="it-IT" sz="1000" b="1" i="0" u="none" strike="noStrike">
                          <a:solidFill>
                            <a:srgbClr val="000000"/>
                          </a:solidFill>
                          <a:effectLst/>
                          <a:latin typeface="Calibri" panose="020F0502020204030204" pitchFamily="34" charset="0"/>
                        </a:rPr>
                        <a:t>Totale titolo 1-ENTRATE CORRENTI DI NATURA TRIBUTARIA, CONTRIBUTIVA E PEREQUATIVA</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buNone/>
                      </a:pPr>
                      <a:r>
                        <a:rPr lang="it-IT" sz="1000" b="1" i="0" u="none" strike="noStrike">
                          <a:solidFill>
                            <a:srgbClr val="000000"/>
                          </a:solidFill>
                          <a:effectLst/>
                          <a:latin typeface="Calibri" panose="020F0502020204030204" pitchFamily="34" charset="0"/>
                        </a:rPr>
                        <a:t>128.034.043,99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89161050"/>
                  </a:ext>
                </a:extLst>
              </a:tr>
            </a:tbl>
          </a:graphicData>
        </a:graphic>
      </p:graphicFrame>
    </p:spTree>
    <p:extLst>
      <p:ext uri="{BB962C8B-B14F-4D97-AF65-F5344CB8AC3E}">
        <p14:creationId xmlns:p14="http://schemas.microsoft.com/office/powerpoint/2010/main" val="3141545191"/>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562074"/>
          </a:xfrm>
        </p:spPr>
        <p:txBody>
          <a:bodyPr>
            <a:normAutofit/>
          </a:bodyPr>
          <a:lstStyle/>
          <a:p>
            <a:pPr algn="ctr"/>
            <a:r>
              <a:rPr lang="it-IT" sz="2000" b="1"/>
              <a:t>RIEPILOGO TRASFERIMENTI CORRENTI</a:t>
            </a:r>
          </a:p>
        </p:txBody>
      </p:sp>
      <p:sp>
        <p:nvSpPr>
          <p:cNvPr id="3" name="Segnaposto numero diapositiva 2"/>
          <p:cNvSpPr>
            <a:spLocks noGrp="1"/>
          </p:cNvSpPr>
          <p:nvPr>
            <p:ph type="sldNum" sz="quarter" idx="12"/>
          </p:nvPr>
        </p:nvSpPr>
        <p:spPr>
          <a:xfrm>
            <a:off x="9067800" y="6356351"/>
            <a:ext cx="342900" cy="365125"/>
          </a:xfrm>
        </p:spPr>
        <p:txBody>
          <a:bodyPr/>
          <a:lstStyle/>
          <a:p>
            <a:fld id="{93246BD3-667C-47A7-BD1A-1D2767476E1B}" type="slidenum">
              <a:rPr lang="it-IT" smtClean="0">
                <a:solidFill>
                  <a:prstClr val="black">
                    <a:tint val="75000"/>
                  </a:prstClr>
                </a:solidFill>
              </a:rPr>
              <a:t>9</a:t>
            </a:fld>
            <a:endParaRPr lang="it-IT">
              <a:solidFill>
                <a:prstClr val="black">
                  <a:tint val="75000"/>
                </a:prstClr>
              </a:solidFill>
            </a:endParaRPr>
          </a:p>
        </p:txBody>
      </p:sp>
      <p:sp>
        <p:nvSpPr>
          <p:cNvPr id="7"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10" name="Tabella 9">
            <a:extLst>
              <a:ext uri="{FF2B5EF4-FFF2-40B4-BE49-F238E27FC236}">
                <a16:creationId xmlns:a16="http://schemas.microsoft.com/office/drawing/2014/main" id="{10537286-5542-0EEB-F0B6-AF2D813C9E72}"/>
              </a:ext>
            </a:extLst>
          </p:cNvPr>
          <p:cNvGraphicFramePr>
            <a:graphicFrameLocks noGrp="1"/>
          </p:cNvGraphicFramePr>
          <p:nvPr>
            <p:extLst>
              <p:ext uri="{D42A27DB-BD31-4B8C-83A1-F6EECF244321}">
                <p14:modId xmlns:p14="http://schemas.microsoft.com/office/powerpoint/2010/main" val="4215849691"/>
              </p:ext>
            </p:extLst>
          </p:nvPr>
        </p:nvGraphicFramePr>
        <p:xfrm>
          <a:off x="1546125" y="675177"/>
          <a:ext cx="7217629" cy="5173362"/>
        </p:xfrm>
        <a:graphic>
          <a:graphicData uri="http://schemas.openxmlformats.org/drawingml/2006/table">
            <a:tbl>
              <a:tblPr/>
              <a:tblGrid>
                <a:gridCol w="5837017">
                  <a:extLst>
                    <a:ext uri="{9D8B030D-6E8A-4147-A177-3AD203B41FA5}">
                      <a16:colId xmlns:a16="http://schemas.microsoft.com/office/drawing/2014/main" val="392645901"/>
                    </a:ext>
                  </a:extLst>
                </a:gridCol>
                <a:gridCol w="1380612">
                  <a:extLst>
                    <a:ext uri="{9D8B030D-6E8A-4147-A177-3AD203B41FA5}">
                      <a16:colId xmlns:a16="http://schemas.microsoft.com/office/drawing/2014/main" val="1568914876"/>
                    </a:ext>
                  </a:extLst>
                </a:gridCol>
              </a:tblGrid>
              <a:tr h="191606">
                <a:tc>
                  <a:txBody>
                    <a:bodyPr/>
                    <a:lstStyle/>
                    <a:p>
                      <a:pPr algn="l" fontAlgn="ctr">
                        <a:buNone/>
                      </a:pPr>
                      <a:r>
                        <a:rPr lang="it-IT" sz="1000" b="1" i="0" u="none" strike="noStrike">
                          <a:solidFill>
                            <a:srgbClr val="000000"/>
                          </a:solidFill>
                          <a:effectLst/>
                          <a:latin typeface="Calibri" panose="020F0502020204030204" pitchFamily="34" charset="0"/>
                        </a:rPr>
                        <a:t>Trasferimenti correnti</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it-IT" sz="1000" b="1" i="1" u="none" strike="noStrike">
                          <a:solidFill>
                            <a:srgbClr val="000000"/>
                          </a:solidFill>
                          <a:effectLst/>
                          <a:latin typeface="Calibri" panose="020F0502020204030204" pitchFamily="34" charset="0"/>
                        </a:rPr>
                        <a:t> ANNO 2025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112642522"/>
                  </a:ext>
                </a:extLst>
              </a:tr>
              <a:tr h="191606">
                <a:tc gridSpan="2">
                  <a:txBody>
                    <a:bodyPr/>
                    <a:lstStyle/>
                    <a:p>
                      <a:pPr algn="l" fontAlgn="ctr">
                        <a:buNone/>
                      </a:pPr>
                      <a:r>
                        <a:rPr lang="it-IT" sz="1000" b="0" i="0"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hMerge="1">
                  <a:txBody>
                    <a:bodyPr/>
                    <a:lstStyle/>
                    <a:p>
                      <a:endParaRPr lang="it-IT"/>
                    </a:p>
                  </a:txBody>
                  <a:tcPr/>
                </a:tc>
                <a:extLst>
                  <a:ext uri="{0D108BD9-81ED-4DB2-BD59-A6C34878D82A}">
                    <a16:rowId xmlns:a16="http://schemas.microsoft.com/office/drawing/2014/main" val="507741691"/>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Tipologia 101: trasferimenti correnti da amministrazioni pubbliche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51355019"/>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Trasferimenti correnti da Amministrazioni Centrali</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23.847.522,27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52775766"/>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Trasferimenti correnti da Amministrazioni Locali</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32.888.116,15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92038268"/>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Trasferimenti correnti da Enti di Previdenza</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60.817,84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97208858"/>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Totale tipologia 101</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    56.796.456,26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4022730"/>
                  </a:ext>
                </a:extLst>
              </a:tr>
              <a:tr h="191606">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23301536"/>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Tipologia 102: trasferimenti correnti da famiglie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9115729"/>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Trasferimenti correnti da Famiglie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41833777"/>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Totale tipologia 102</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1" u="none" strike="noStrike">
                          <a:solidFill>
                            <a:srgbClr val="000000"/>
                          </a:solidFill>
                          <a:effectLst/>
                          <a:latin typeface="Calibri" panose="020F0502020204030204" pitchFamily="34" charset="0"/>
                        </a:rPr>
                        <a:t>                          -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34837706"/>
                  </a:ext>
                </a:extLst>
              </a:tr>
              <a:tr h="191606">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457812187"/>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Tipologia 103: trasferimenti correnti da imprese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0883684"/>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Sponsorizzazioni da imprese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151.269,71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53990153"/>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Altri trasferimenti correnti da imprese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59.035,33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3496592"/>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Totale tipologia 103</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         210.305,04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75710663"/>
                  </a:ext>
                </a:extLst>
              </a:tr>
              <a:tr h="191606">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236510940"/>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Tipologia 104: trasferimenti correnti da istituzioni sociali private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49504221"/>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Trasferimenti correnti da Istituzioni Sociali Private</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1.121.782,84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77395022"/>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Totale tipologia 104</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      1.121.782,84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52209673"/>
                  </a:ext>
                </a:extLst>
              </a:tr>
              <a:tr h="191606">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501742909"/>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Tipologia 105: trasferimenti correnti dall'unione europea e dal resto del mondo</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18497869"/>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Trasferimenti correnti dall'Unione Europea</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610.015,43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96867711"/>
                  </a:ext>
                </a:extLst>
              </a:tr>
              <a:tr h="191606">
                <a:tc>
                  <a:txBody>
                    <a:bodyPr/>
                    <a:lstStyle/>
                    <a:p>
                      <a:pPr algn="l" fontAlgn="ctr">
                        <a:buNone/>
                      </a:pPr>
                      <a:r>
                        <a:rPr lang="it-IT" sz="1000" b="0" i="0" u="none" strike="noStrike">
                          <a:solidFill>
                            <a:srgbClr val="000000"/>
                          </a:solidFill>
                          <a:effectLst/>
                          <a:latin typeface="Calibri" panose="020F0502020204030204" pitchFamily="34" charset="0"/>
                        </a:rPr>
                        <a:t>Trasferimenti correnti dal Resto del Mondo</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65.788,41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6818488"/>
                  </a:ext>
                </a:extLst>
              </a:tr>
              <a:tr h="191606">
                <a:tc>
                  <a:txBody>
                    <a:bodyPr/>
                    <a:lstStyle/>
                    <a:p>
                      <a:pPr algn="l" fontAlgn="ctr">
                        <a:buNone/>
                      </a:pPr>
                      <a:r>
                        <a:rPr lang="it-IT" sz="1000" b="1" i="1" u="none" strike="noStrike">
                          <a:solidFill>
                            <a:srgbClr val="000000"/>
                          </a:solidFill>
                          <a:effectLst/>
                          <a:latin typeface="Calibri" panose="020F0502020204030204" pitchFamily="34" charset="0"/>
                        </a:rPr>
                        <a:t>Totale tipologia 105</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         675.803,84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17845327"/>
                  </a:ext>
                </a:extLst>
              </a:tr>
              <a:tr h="191606">
                <a:tc gridSpan="2">
                  <a:txBody>
                    <a:bodyPr/>
                    <a:lstStyle/>
                    <a:p>
                      <a:pPr algn="l" fontAlgn="ctr">
                        <a:buNone/>
                      </a:pPr>
                      <a:r>
                        <a:rPr lang="it-IT" sz="1000" b="0" i="1" u="none" strike="noStrike">
                          <a:solidFill>
                            <a:srgbClr val="000000"/>
                          </a:solidFill>
                          <a:effectLst/>
                          <a:latin typeface="Calibri" panose="020F0502020204030204" pitchFamily="34" charset="0"/>
                        </a:rPr>
                        <a:t>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hMerge="1">
                  <a:txBody>
                    <a:bodyPr/>
                    <a:lstStyle/>
                    <a:p>
                      <a:endParaRPr lang="it-IT"/>
                    </a:p>
                  </a:txBody>
                  <a:tcPr/>
                </a:tc>
                <a:extLst>
                  <a:ext uri="{0D108BD9-81ED-4DB2-BD59-A6C34878D82A}">
                    <a16:rowId xmlns:a16="http://schemas.microsoft.com/office/drawing/2014/main" val="4051624491"/>
                  </a:ext>
                </a:extLst>
              </a:tr>
              <a:tr h="191606">
                <a:tc>
                  <a:txBody>
                    <a:bodyPr/>
                    <a:lstStyle/>
                    <a:p>
                      <a:pPr algn="l" fontAlgn="ctr">
                        <a:buNone/>
                      </a:pPr>
                      <a:r>
                        <a:rPr lang="it-IT" sz="1000" b="1" i="0" u="none" strike="noStrike">
                          <a:solidFill>
                            <a:srgbClr val="000000"/>
                          </a:solidFill>
                          <a:effectLst/>
                          <a:latin typeface="Calibri" panose="020F0502020204030204" pitchFamily="34" charset="0"/>
                        </a:rPr>
                        <a:t>Totale titolo II - Trasferimenti correnti</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ctr">
                        <a:buNone/>
                      </a:pPr>
                      <a:r>
                        <a:rPr lang="it-IT" sz="1000" b="1" i="0" u="none" strike="noStrike">
                          <a:solidFill>
                            <a:srgbClr val="000000"/>
                          </a:solidFill>
                          <a:effectLst/>
                          <a:latin typeface="Calibri" panose="020F0502020204030204" pitchFamily="34" charset="0"/>
                        </a:rPr>
                        <a:t>    58.804.347,98   </a:t>
                      </a:r>
                    </a:p>
                  </a:txBody>
                  <a:tcPr marL="9480" marR="9480" marT="948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739698004"/>
                  </a:ext>
                </a:extLst>
              </a:tr>
            </a:tbl>
          </a:graphicData>
        </a:graphic>
      </p:graphicFrame>
    </p:spTree>
    <p:extLst>
      <p:ext uri="{BB962C8B-B14F-4D97-AF65-F5344CB8AC3E}">
        <p14:creationId xmlns:p14="http://schemas.microsoft.com/office/powerpoint/2010/main" val="120649433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900748" y="265212"/>
            <a:ext cx="8229600" cy="571500"/>
          </a:xfrm>
        </p:spPr>
        <p:txBody>
          <a:bodyPr>
            <a:normAutofit/>
          </a:bodyPr>
          <a:lstStyle/>
          <a:p>
            <a:pPr algn="ctr"/>
            <a:r>
              <a:rPr lang="it-IT" sz="2000" b="1"/>
              <a:t>RIEPILOGO ENTRATE EXTRA-TRIBUTARIE</a:t>
            </a:r>
          </a:p>
        </p:txBody>
      </p:sp>
      <p:sp>
        <p:nvSpPr>
          <p:cNvPr id="3" name="Segnaposto numero diapositiva 2"/>
          <p:cNvSpPr>
            <a:spLocks noGrp="1"/>
          </p:cNvSpPr>
          <p:nvPr>
            <p:ph type="sldNum" sz="quarter" idx="12"/>
          </p:nvPr>
        </p:nvSpPr>
        <p:spPr>
          <a:xfrm>
            <a:off x="8928847" y="6356351"/>
            <a:ext cx="481853" cy="365125"/>
          </a:xfrm>
        </p:spPr>
        <p:txBody>
          <a:bodyPr/>
          <a:lstStyle/>
          <a:p>
            <a:fld id="{93246BD3-667C-47A7-BD1A-1D2767476E1B}" type="slidenum">
              <a:rPr lang="it-IT" smtClean="0">
                <a:solidFill>
                  <a:prstClr val="black">
                    <a:tint val="75000"/>
                  </a:prstClr>
                </a:solidFill>
              </a:rPr>
              <a:t>10</a:t>
            </a:fld>
            <a:endParaRPr lang="it-IT">
              <a:solidFill>
                <a:prstClr val="black">
                  <a:tint val="75000"/>
                </a:prstClr>
              </a:solidFill>
            </a:endParaRPr>
          </a:p>
        </p:txBody>
      </p:sp>
      <p:sp>
        <p:nvSpPr>
          <p:cNvPr id="6"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7" name="Tabella 6">
            <a:extLst>
              <a:ext uri="{FF2B5EF4-FFF2-40B4-BE49-F238E27FC236}">
                <a16:creationId xmlns:a16="http://schemas.microsoft.com/office/drawing/2014/main" id="{DE2E875F-5B3B-3D6D-A1C2-38695A908D13}"/>
              </a:ext>
            </a:extLst>
          </p:cNvPr>
          <p:cNvGraphicFramePr>
            <a:graphicFrameLocks noGrp="1"/>
          </p:cNvGraphicFramePr>
          <p:nvPr>
            <p:extLst>
              <p:ext uri="{D42A27DB-BD31-4B8C-83A1-F6EECF244321}">
                <p14:modId xmlns:p14="http://schemas.microsoft.com/office/powerpoint/2010/main" val="2553609273"/>
              </p:ext>
            </p:extLst>
          </p:nvPr>
        </p:nvGraphicFramePr>
        <p:xfrm>
          <a:off x="1484769" y="669956"/>
          <a:ext cx="6844420" cy="5507007"/>
        </p:xfrm>
        <a:graphic>
          <a:graphicData uri="http://schemas.openxmlformats.org/drawingml/2006/table">
            <a:tbl>
              <a:tblPr/>
              <a:tblGrid>
                <a:gridCol w="5500209">
                  <a:extLst>
                    <a:ext uri="{9D8B030D-6E8A-4147-A177-3AD203B41FA5}">
                      <a16:colId xmlns:a16="http://schemas.microsoft.com/office/drawing/2014/main" val="976711295"/>
                    </a:ext>
                  </a:extLst>
                </a:gridCol>
                <a:gridCol w="1344211">
                  <a:extLst>
                    <a:ext uri="{9D8B030D-6E8A-4147-A177-3AD203B41FA5}">
                      <a16:colId xmlns:a16="http://schemas.microsoft.com/office/drawing/2014/main" val="972201146"/>
                    </a:ext>
                  </a:extLst>
                </a:gridCol>
              </a:tblGrid>
              <a:tr h="172411">
                <a:tc>
                  <a:txBody>
                    <a:bodyPr/>
                    <a:lstStyle/>
                    <a:p>
                      <a:pPr algn="ctr" fontAlgn="ctr">
                        <a:buNone/>
                      </a:pPr>
                      <a:r>
                        <a:rPr lang="it-IT" sz="800" b="1" i="0" u="none" strike="noStrike">
                          <a:solidFill>
                            <a:srgbClr val="000000"/>
                          </a:solidFill>
                          <a:effectLst/>
                          <a:latin typeface="Calibri" panose="020F0502020204030204" pitchFamily="34" charset="0"/>
                        </a:rPr>
                        <a:t>Entrate extratributarie</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it-IT" sz="800" b="1" i="1" u="none" strike="noStrike">
                          <a:solidFill>
                            <a:srgbClr val="000000"/>
                          </a:solidFill>
                          <a:effectLst/>
                          <a:latin typeface="Calibri" panose="020F0502020204030204" pitchFamily="34" charset="0"/>
                        </a:rPr>
                        <a:t>ANNO 2025</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66022266"/>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l" fontAlgn="ctr">
                        <a:buNone/>
                      </a:pPr>
                      <a:r>
                        <a:rPr lang="it-IT" sz="800" b="0" i="0"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482663551"/>
                  </a:ext>
                </a:extLst>
              </a:tr>
              <a:tr h="334680">
                <a:tc>
                  <a:txBody>
                    <a:bodyPr/>
                    <a:lstStyle/>
                    <a:p>
                      <a:pPr algn="l" fontAlgn="ctr">
                        <a:buNone/>
                      </a:pPr>
                      <a:r>
                        <a:rPr lang="it-IT" sz="800" b="1" i="1" u="none" strike="noStrike">
                          <a:solidFill>
                            <a:srgbClr val="000000"/>
                          </a:solidFill>
                          <a:effectLst/>
                          <a:latin typeface="Calibri" panose="020F0502020204030204" pitchFamily="34" charset="0"/>
                        </a:rPr>
                        <a:t>Tipologia 100: vendita di beni e servizi e proventi derivanti dalla gestione di beni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800" b="1"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97988044"/>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Vendita di beni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35.393,85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16709800"/>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Entrate dalla vendita e dall'erogazione di servizi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19.999.602,28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351361816"/>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Proventi derivanti dalla gestione dei beni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9.704.975,33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72686211"/>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Totale tipologia 100</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1" u="none" strike="noStrike">
                          <a:solidFill>
                            <a:srgbClr val="000000"/>
                          </a:solidFill>
                          <a:effectLst/>
                          <a:latin typeface="Calibri" panose="020F0502020204030204" pitchFamily="34" charset="0"/>
                        </a:rPr>
                        <a:t>29.739.971,46</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13588904"/>
                  </a:ext>
                </a:extLst>
              </a:tr>
              <a:tr h="172411">
                <a:tc>
                  <a:txBody>
                    <a:bodyPr/>
                    <a:lstStyle/>
                    <a:p>
                      <a:pPr algn="l"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3020285622"/>
                  </a:ext>
                </a:extLst>
              </a:tr>
              <a:tr h="344821">
                <a:tc>
                  <a:txBody>
                    <a:bodyPr/>
                    <a:lstStyle/>
                    <a:p>
                      <a:pPr algn="l" fontAlgn="ctr">
                        <a:buNone/>
                      </a:pPr>
                      <a:r>
                        <a:rPr lang="it-IT" sz="800" b="1" i="1" u="none" strike="noStrike">
                          <a:solidFill>
                            <a:srgbClr val="000000"/>
                          </a:solidFill>
                          <a:effectLst/>
                          <a:latin typeface="Calibri" panose="020F0502020204030204" pitchFamily="34" charset="0"/>
                        </a:rPr>
                        <a:t>Tipologia 200: proventi derivanti dall'attività di controllo e repressione delle irregolarità e degli illeciti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97292948"/>
                  </a:ext>
                </a:extLst>
              </a:tr>
              <a:tr h="344821">
                <a:tc>
                  <a:txBody>
                    <a:bodyPr/>
                    <a:lstStyle/>
                    <a:p>
                      <a:pPr algn="l" fontAlgn="ctr">
                        <a:buNone/>
                      </a:pPr>
                      <a:r>
                        <a:rPr lang="it-IT" sz="800" b="0" i="0" u="none" strike="noStrike">
                          <a:solidFill>
                            <a:srgbClr val="000000"/>
                          </a:solidFill>
                          <a:effectLst/>
                          <a:latin typeface="Calibri" panose="020F0502020204030204" pitchFamily="34" charset="0"/>
                        </a:rPr>
                        <a:t>Entrate da famiglie derivanti dall'attività di controllo e repressione delle irregolarità e degli illeciti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18.915.099,39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78892758"/>
                  </a:ext>
                </a:extLst>
              </a:tr>
              <a:tr h="344821">
                <a:tc>
                  <a:txBody>
                    <a:bodyPr/>
                    <a:lstStyle/>
                    <a:p>
                      <a:pPr algn="l" fontAlgn="ctr">
                        <a:buNone/>
                      </a:pPr>
                      <a:r>
                        <a:rPr lang="it-IT" sz="800" b="0" i="0" u="none" strike="noStrike">
                          <a:solidFill>
                            <a:srgbClr val="000000"/>
                          </a:solidFill>
                          <a:effectLst/>
                          <a:latin typeface="Calibri" panose="020F0502020204030204" pitchFamily="34" charset="0"/>
                        </a:rPr>
                        <a:t>Entrate da Imprese derivanti dall'attività di controllo e repressione delle irregolarità e degli illeciti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5.020.260,35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6811552"/>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Totale tipologia 200</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1" u="none" strike="noStrike">
                          <a:solidFill>
                            <a:srgbClr val="000000"/>
                          </a:solidFill>
                          <a:effectLst/>
                          <a:latin typeface="Calibri" panose="020F0502020204030204" pitchFamily="34" charset="0"/>
                        </a:rPr>
                        <a:t>23.935.359,74</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01353488"/>
                  </a:ext>
                </a:extLst>
              </a:tr>
              <a:tr h="172411">
                <a:tc>
                  <a:txBody>
                    <a:bodyPr/>
                    <a:lstStyle/>
                    <a:p>
                      <a:pPr algn="l"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811676604"/>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Tipologia 300: interessi attivi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99652417"/>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Altri interessi attivi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1.032.145,33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51371202"/>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Totale tipologia 300</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0" u="none" strike="noStrike">
                          <a:solidFill>
                            <a:srgbClr val="000000"/>
                          </a:solidFill>
                          <a:effectLst/>
                          <a:latin typeface="Calibri" panose="020F0502020204030204" pitchFamily="34" charset="0"/>
                        </a:rPr>
                        <a:t>1.032.145,33</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8581075"/>
                  </a:ext>
                </a:extLst>
              </a:tr>
              <a:tr h="172411">
                <a:tc>
                  <a:txBody>
                    <a:bodyPr/>
                    <a:lstStyle/>
                    <a:p>
                      <a:pPr algn="l"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795950620"/>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Tipologia 400: altre entrate da redditi di capitale</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18162746"/>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Entrate derivanti dalla distribuzione di dividendi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1.724.822,64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83029592"/>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Totale tipologia 400</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0" u="none" strike="noStrike">
                          <a:solidFill>
                            <a:srgbClr val="000000"/>
                          </a:solidFill>
                          <a:effectLst/>
                          <a:latin typeface="Calibri" panose="020F0502020204030204" pitchFamily="34" charset="0"/>
                        </a:rPr>
                        <a:t>1.724.822,64</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98726651"/>
                  </a:ext>
                </a:extLst>
              </a:tr>
              <a:tr h="172411">
                <a:tc>
                  <a:txBody>
                    <a:bodyPr/>
                    <a:lstStyle/>
                    <a:p>
                      <a:pPr algn="l"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981366525"/>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Tipologia 500: rimborsi e altre entrate correnti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12553615"/>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Indennizzi da assicurazioni</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1.700,00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49504967"/>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Rimborsi in entrata</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1.316.765,89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45986424"/>
                  </a:ext>
                </a:extLst>
              </a:tr>
              <a:tr h="172411">
                <a:tc>
                  <a:txBody>
                    <a:bodyPr/>
                    <a:lstStyle/>
                    <a:p>
                      <a:pPr algn="l" fontAlgn="ctr">
                        <a:buNone/>
                      </a:pPr>
                      <a:r>
                        <a:rPr lang="it-IT" sz="800" b="0" i="0" u="none" strike="noStrike">
                          <a:solidFill>
                            <a:srgbClr val="000000"/>
                          </a:solidFill>
                          <a:effectLst/>
                          <a:latin typeface="Calibri" panose="020F0502020204030204" pitchFamily="34" charset="0"/>
                        </a:rPr>
                        <a:t>Altre entrate correnti n.a.c.</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0" i="0" u="none" strike="noStrike">
                          <a:solidFill>
                            <a:srgbClr val="000000"/>
                          </a:solidFill>
                          <a:effectLst/>
                          <a:latin typeface="Calibri" panose="020F0502020204030204" pitchFamily="34" charset="0"/>
                        </a:rPr>
                        <a:t>      2.614.504,21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72655068"/>
                  </a:ext>
                </a:extLst>
              </a:tr>
              <a:tr h="172411">
                <a:tc>
                  <a:txBody>
                    <a:bodyPr/>
                    <a:lstStyle/>
                    <a:p>
                      <a:pPr algn="l" fontAlgn="ctr">
                        <a:buNone/>
                      </a:pPr>
                      <a:r>
                        <a:rPr lang="it-IT" sz="800" b="1" i="1" u="none" strike="noStrike">
                          <a:solidFill>
                            <a:srgbClr val="000000"/>
                          </a:solidFill>
                          <a:effectLst/>
                          <a:latin typeface="Calibri" panose="020F0502020204030204" pitchFamily="34" charset="0"/>
                        </a:rPr>
                        <a:t>Totale tipologia 500</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800" b="1" i="1" u="none" strike="noStrike">
                          <a:solidFill>
                            <a:srgbClr val="000000"/>
                          </a:solidFill>
                          <a:effectLst/>
                          <a:latin typeface="Calibri" panose="020F0502020204030204" pitchFamily="34" charset="0"/>
                        </a:rPr>
                        <a:t>3.932.970,10</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50974035"/>
                  </a:ext>
                </a:extLst>
              </a:tr>
              <a:tr h="172411">
                <a:tc>
                  <a:txBody>
                    <a:bodyPr/>
                    <a:lstStyle/>
                    <a:p>
                      <a:pPr algn="l"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buNone/>
                      </a:pPr>
                      <a:r>
                        <a:rPr lang="it-IT" sz="800" b="0" i="1" u="none" strike="noStrike">
                          <a:solidFill>
                            <a:srgbClr val="000000"/>
                          </a:solidFill>
                          <a:effectLst/>
                          <a:latin typeface="Calibri" panose="020F0502020204030204" pitchFamily="34" charset="0"/>
                        </a:rPr>
                        <a:t> </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934997568"/>
                  </a:ext>
                </a:extLst>
              </a:tr>
              <a:tr h="172411">
                <a:tc>
                  <a:txBody>
                    <a:bodyPr/>
                    <a:lstStyle/>
                    <a:p>
                      <a:pPr algn="l" fontAlgn="ctr">
                        <a:buNone/>
                      </a:pPr>
                      <a:r>
                        <a:rPr lang="it-IT" sz="800" b="1" i="0" u="none" strike="noStrike">
                          <a:solidFill>
                            <a:srgbClr val="000000"/>
                          </a:solidFill>
                          <a:effectLst/>
                          <a:latin typeface="Calibri" panose="020F0502020204030204" pitchFamily="34" charset="0"/>
                        </a:rPr>
                        <a:t>Totale titolo III - Entrate extratributarie</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ctr">
                        <a:buNone/>
                      </a:pPr>
                      <a:r>
                        <a:rPr lang="it-IT" sz="800" b="1" i="0" u="none" strike="noStrike">
                          <a:solidFill>
                            <a:srgbClr val="000000"/>
                          </a:solidFill>
                          <a:effectLst/>
                          <a:latin typeface="Calibri" panose="020F0502020204030204" pitchFamily="34" charset="0"/>
                        </a:rPr>
                        <a:t>60.365.269,27</a:t>
                      </a:r>
                    </a:p>
                  </a:txBody>
                  <a:tcPr marL="8014" marR="8014" marT="801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36976262"/>
                  </a:ext>
                </a:extLst>
              </a:tr>
            </a:tbl>
          </a:graphicData>
        </a:graphic>
      </p:graphicFrame>
    </p:spTree>
    <p:extLst>
      <p:ext uri="{BB962C8B-B14F-4D97-AF65-F5344CB8AC3E}">
        <p14:creationId xmlns:p14="http://schemas.microsoft.com/office/powerpoint/2010/main" val="315268897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9"/>
            <a:ext cx="8229600" cy="484819"/>
          </a:xfrm>
        </p:spPr>
        <p:txBody>
          <a:bodyPr>
            <a:normAutofit/>
          </a:bodyPr>
          <a:lstStyle/>
          <a:p>
            <a:pPr algn="ctr"/>
            <a:r>
              <a:rPr lang="it-IT" sz="2000" b="1"/>
              <a:t>RIEPILOGO SPESA</a:t>
            </a:r>
          </a:p>
        </p:txBody>
      </p:sp>
      <p:sp>
        <p:nvSpPr>
          <p:cNvPr id="3" name="Segnaposto numero diapositiva 2"/>
          <p:cNvSpPr>
            <a:spLocks noGrp="1"/>
          </p:cNvSpPr>
          <p:nvPr>
            <p:ph type="sldNum" sz="quarter" idx="12"/>
          </p:nvPr>
        </p:nvSpPr>
        <p:spPr>
          <a:xfrm>
            <a:off x="8969188" y="6356351"/>
            <a:ext cx="441512" cy="365125"/>
          </a:xfrm>
        </p:spPr>
        <p:txBody>
          <a:bodyPr/>
          <a:lstStyle/>
          <a:p>
            <a:fld id="{93246BD3-667C-47A7-BD1A-1D2767476E1B}" type="slidenum">
              <a:rPr lang="it-IT" smtClean="0">
                <a:solidFill>
                  <a:prstClr val="black">
                    <a:tint val="75000"/>
                  </a:prstClr>
                </a:solidFill>
              </a:rPr>
              <a:t>11</a:t>
            </a:fld>
            <a:endParaRPr lang="it-IT">
              <a:solidFill>
                <a:prstClr val="black">
                  <a:tint val="75000"/>
                </a:prstClr>
              </a:solidFill>
            </a:endParaRPr>
          </a:p>
        </p:txBody>
      </p:sp>
      <p:sp>
        <p:nvSpPr>
          <p:cNvPr id="6" name="Rettangolo 5"/>
          <p:cNvSpPr/>
          <p:nvPr/>
        </p:nvSpPr>
        <p:spPr>
          <a:xfrm>
            <a:off x="848544" y="759458"/>
            <a:ext cx="8352928" cy="830997"/>
          </a:xfrm>
          <a:prstGeom prst="rect">
            <a:avLst/>
          </a:prstGeom>
        </p:spPr>
        <p:txBody>
          <a:bodyPr wrap="square">
            <a:spAutoFit/>
          </a:bodyPr>
          <a:lstStyle/>
          <a:p>
            <a:r>
              <a:rPr lang="it-IT" sz="1600"/>
              <a:t>Come sono state spese le entrate realizzate? Sono state impiegate per finanziare spese correnti destinate a garantire l’ordinario funzionamento dell’Ente  ma anche per gli investimenti e  per il rimborso delle quote in conto capitale dei mutui . </a:t>
            </a:r>
          </a:p>
        </p:txBody>
      </p:sp>
      <p:sp>
        <p:nvSpPr>
          <p:cNvPr id="9"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pic>
        <p:nvPicPr>
          <p:cNvPr id="10" name="Picture 9">
            <a:extLst>
              <a:ext uri="{FF2B5EF4-FFF2-40B4-BE49-F238E27FC236}">
                <a16:creationId xmlns:a16="http://schemas.microsoft.com/office/drawing/2014/main" id="{84007B9E-3459-9835-BFF7-CCADA3976D8B}"/>
              </a:ext>
            </a:extLst>
          </p:cNvPr>
          <p:cNvPicPr>
            <a:picLocks noChangeAspect="1"/>
          </p:cNvPicPr>
          <p:nvPr/>
        </p:nvPicPr>
        <p:blipFill>
          <a:blip r:embed="rId2"/>
          <a:srcRect l="99867" t="-123" r="-1193" b="41373"/>
          <a:stretch>
            <a:fillRect/>
          </a:stretch>
        </p:blipFill>
        <p:spPr>
          <a:xfrm rot="2760000">
            <a:off x="9811135" y="3725652"/>
            <a:ext cx="60660" cy="1516484"/>
          </a:xfrm>
          <a:prstGeom prst="rect">
            <a:avLst/>
          </a:prstGeom>
        </p:spPr>
      </p:pic>
      <p:graphicFrame>
        <p:nvGraphicFramePr>
          <p:cNvPr id="7" name="Table 6">
            <a:extLst>
              <a:ext uri="{FF2B5EF4-FFF2-40B4-BE49-F238E27FC236}">
                <a16:creationId xmlns:a16="http://schemas.microsoft.com/office/drawing/2014/main" id="{A9A24A8D-3ECA-C93B-5983-1BA626A966C6}"/>
              </a:ext>
            </a:extLst>
          </p:cNvPr>
          <p:cNvGraphicFramePr>
            <a:graphicFrameLocks noGrp="1"/>
          </p:cNvGraphicFramePr>
          <p:nvPr>
            <p:extLst>
              <p:ext uri="{D42A27DB-BD31-4B8C-83A1-F6EECF244321}">
                <p14:modId xmlns:p14="http://schemas.microsoft.com/office/powerpoint/2010/main" val="2112018496"/>
              </p:ext>
            </p:extLst>
          </p:nvPr>
        </p:nvGraphicFramePr>
        <p:xfrm>
          <a:off x="504865" y="1712616"/>
          <a:ext cx="4521200" cy="2076450"/>
        </p:xfrm>
        <a:graphic>
          <a:graphicData uri="http://schemas.openxmlformats.org/drawingml/2006/table">
            <a:tbl>
              <a:tblPr bandRow="1">
                <a:tableStyleId>{5C22544A-7EE6-4342-B048-85BDC9FD1C3A}</a:tableStyleId>
              </a:tblPr>
              <a:tblGrid>
                <a:gridCol w="3594100">
                  <a:extLst>
                    <a:ext uri="{9D8B030D-6E8A-4147-A177-3AD203B41FA5}">
                      <a16:colId xmlns:a16="http://schemas.microsoft.com/office/drawing/2014/main" val="2436283681"/>
                    </a:ext>
                  </a:extLst>
                </a:gridCol>
                <a:gridCol w="927100">
                  <a:extLst>
                    <a:ext uri="{9D8B030D-6E8A-4147-A177-3AD203B41FA5}">
                      <a16:colId xmlns:a16="http://schemas.microsoft.com/office/drawing/2014/main" val="659835941"/>
                    </a:ext>
                  </a:extLst>
                </a:gridCol>
              </a:tblGrid>
              <a:tr h="171450">
                <a:tc>
                  <a:txBody>
                    <a:bodyPr/>
                    <a:lstStyle/>
                    <a:p>
                      <a:pPr algn="ctr" fontAlgn="ctr">
                        <a:buNone/>
                      </a:pPr>
                      <a:r>
                        <a:rPr lang="en-US" sz="1000" b="1">
                          <a:effectLst/>
                          <a:latin typeface="Calibri" panose="020F0502020204030204" pitchFamily="34" charset="0"/>
                        </a:rPr>
                        <a:t>TITOLI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buNone/>
                      </a:pPr>
                      <a:r>
                        <a:rPr lang="en-US" sz="1000" b="1" i="1">
                          <a:effectLst/>
                          <a:latin typeface="Calibri" panose="020F0502020204030204" pitchFamily="34" charset="0"/>
                        </a:rPr>
                        <a:t>ANNO 2025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4006785611"/>
                  </a:ext>
                </a:extLst>
              </a:tr>
              <a:tr h="171450">
                <a:tc>
                  <a:txBody>
                    <a:bodyPr/>
                    <a:lstStyle/>
                    <a:p>
                      <a:pPr fontAlgn="ctr">
                        <a:buNone/>
                      </a:pPr>
                      <a:r>
                        <a:rPr lang="en-US" sz="1000" dirty="0">
                          <a:effectLst/>
                          <a:latin typeface="Calibri"/>
                        </a:rPr>
                        <a:t>Titolo I - </a:t>
                      </a:r>
                      <a:r>
                        <a:rPr lang="en-US" sz="1000" dirty="0" err="1">
                          <a:effectLst/>
                          <a:latin typeface="Calibri"/>
                        </a:rPr>
                        <a:t>spese</a:t>
                      </a:r>
                      <a:r>
                        <a:rPr lang="en-US" sz="1000" dirty="0">
                          <a:effectLst/>
                          <a:latin typeface="Calibri"/>
                        </a:rPr>
                        <a:t> </a:t>
                      </a:r>
                      <a:r>
                        <a:rPr lang="en-US" sz="1000" dirty="0" err="1">
                          <a:effectLst/>
                          <a:latin typeface="Calibri"/>
                        </a:rPr>
                        <a:t>correnti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a:rPr>
                        <a:t>228.625.400,73</a:t>
                      </a:r>
                      <a:endParaRPr lang="en-US"/>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93097986"/>
                  </a:ext>
                </a:extLst>
              </a:tr>
              <a:tr h="171450">
                <a:tc>
                  <a:txBody>
                    <a:bodyPr/>
                    <a:lstStyle/>
                    <a:p>
                      <a:pPr fontAlgn="ctr">
                        <a:buNone/>
                      </a:pPr>
                      <a:r>
                        <a:rPr lang="en-US" sz="1000" dirty="0">
                          <a:effectLst/>
                          <a:latin typeface="Calibri"/>
                        </a:rPr>
                        <a:t>Titolo I - FPV di </a:t>
                      </a:r>
                      <a:r>
                        <a:rPr lang="en-US" sz="1000" dirty="0" err="1">
                          <a:effectLst/>
                          <a:latin typeface="Calibri"/>
                        </a:rPr>
                        <a:t>parte</a:t>
                      </a:r>
                      <a:r>
                        <a:rPr lang="en-US" sz="1000" dirty="0">
                          <a:effectLst/>
                          <a:latin typeface="Calibri"/>
                        </a:rPr>
                        <a:t> </a:t>
                      </a:r>
                      <a:r>
                        <a:rPr lang="en-US" sz="1000" dirty="0" err="1">
                          <a:effectLst/>
                          <a:latin typeface="Calibri"/>
                        </a:rPr>
                        <a:t>corrente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panose="02020603050405020304" pitchFamily="18" charset="0"/>
                        </a:rPr>
                        <a:t>12.651.167,45   </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25698480"/>
                  </a:ext>
                </a:extLst>
              </a:tr>
              <a:tr h="171450">
                <a:tc>
                  <a:txBody>
                    <a:bodyPr/>
                    <a:lstStyle/>
                    <a:p>
                      <a:pPr fontAlgn="ctr">
                        <a:buNone/>
                      </a:pPr>
                      <a:r>
                        <a:rPr lang="en-US" sz="1000" dirty="0">
                          <a:effectLst/>
                          <a:latin typeface="Calibri"/>
                        </a:rPr>
                        <a:t>Titolo II - </a:t>
                      </a:r>
                      <a:r>
                        <a:rPr lang="en-US" sz="1000" dirty="0" err="1">
                          <a:effectLst/>
                          <a:latin typeface="Calibri"/>
                        </a:rPr>
                        <a:t>spese</a:t>
                      </a:r>
                      <a:r>
                        <a:rPr lang="en-US" sz="1000" dirty="0">
                          <a:effectLst/>
                          <a:latin typeface="Calibri"/>
                        </a:rPr>
                        <a:t> in </a:t>
                      </a:r>
                      <a:r>
                        <a:rPr lang="en-US" sz="1000" dirty="0" err="1">
                          <a:effectLst/>
                          <a:latin typeface="Calibri"/>
                        </a:rPr>
                        <a:t>conto</a:t>
                      </a:r>
                      <a:r>
                        <a:rPr lang="en-US" sz="1000" dirty="0">
                          <a:effectLst/>
                          <a:latin typeface="Calibri"/>
                        </a:rPr>
                        <a:t> </a:t>
                      </a:r>
                      <a:r>
                        <a:rPr lang="en-US" sz="1000" dirty="0" err="1">
                          <a:effectLst/>
                          <a:latin typeface="Calibri"/>
                        </a:rPr>
                        <a:t>capitale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panose="02020603050405020304" pitchFamily="18" charset="0"/>
                        </a:rPr>
                        <a:t>71.988.819,43</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0495292"/>
                  </a:ext>
                </a:extLst>
              </a:tr>
              <a:tr h="171450">
                <a:tc>
                  <a:txBody>
                    <a:bodyPr/>
                    <a:lstStyle/>
                    <a:p>
                      <a:pPr fontAlgn="ctr">
                        <a:buNone/>
                      </a:pPr>
                      <a:r>
                        <a:rPr lang="en-US" sz="1000" dirty="0">
                          <a:effectLst/>
                          <a:latin typeface="Calibri"/>
                        </a:rPr>
                        <a:t>Titolo II - FPV di </a:t>
                      </a:r>
                      <a:r>
                        <a:rPr lang="en-US" sz="1000" dirty="0" err="1">
                          <a:effectLst/>
                          <a:latin typeface="Calibri"/>
                        </a:rPr>
                        <a:t>parte</a:t>
                      </a:r>
                      <a:r>
                        <a:rPr lang="en-US" sz="1000" dirty="0">
                          <a:effectLst/>
                          <a:latin typeface="Calibri"/>
                        </a:rPr>
                        <a:t> </a:t>
                      </a:r>
                      <a:r>
                        <a:rPr lang="en-US" sz="1000" dirty="0" err="1">
                          <a:effectLst/>
                          <a:latin typeface="Calibri"/>
                        </a:rPr>
                        <a:t>capitale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panose="02020603050405020304" pitchFamily="18" charset="0"/>
                        </a:rPr>
                        <a:t>73.927.560,89</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81864523"/>
                  </a:ext>
                </a:extLst>
              </a:tr>
              <a:tr h="171450">
                <a:tc>
                  <a:txBody>
                    <a:bodyPr/>
                    <a:lstStyle/>
                    <a:p>
                      <a:pPr fontAlgn="ctr">
                        <a:buNone/>
                      </a:pPr>
                      <a:r>
                        <a:rPr lang="en-US" sz="1000" dirty="0">
                          <a:effectLst/>
                          <a:latin typeface="Calibri"/>
                        </a:rPr>
                        <a:t>Titolo III - </a:t>
                      </a:r>
                      <a:r>
                        <a:rPr lang="en-US" sz="1000" dirty="0" err="1">
                          <a:effectLst/>
                          <a:latin typeface="Calibri"/>
                        </a:rPr>
                        <a:t>spese</a:t>
                      </a:r>
                      <a:r>
                        <a:rPr lang="en-US" sz="1000" dirty="0">
                          <a:effectLst/>
                          <a:latin typeface="Calibri"/>
                        </a:rPr>
                        <a:t> per </a:t>
                      </a:r>
                      <a:r>
                        <a:rPr lang="en-US" sz="1000" dirty="0" err="1">
                          <a:effectLst/>
                          <a:latin typeface="Calibri"/>
                        </a:rPr>
                        <a:t>incremento</a:t>
                      </a:r>
                      <a:r>
                        <a:rPr lang="en-US" sz="1000" dirty="0">
                          <a:effectLst/>
                          <a:latin typeface="Calibri"/>
                        </a:rPr>
                        <a:t> </a:t>
                      </a:r>
                      <a:r>
                        <a:rPr lang="en-US" sz="1000" dirty="0" err="1">
                          <a:effectLst/>
                          <a:latin typeface="Calibri"/>
                        </a:rPr>
                        <a:t>attività</a:t>
                      </a:r>
                      <a:r>
                        <a:rPr lang="en-US" sz="1000" dirty="0">
                          <a:effectLst/>
                          <a:latin typeface="Calibri"/>
                        </a:rPr>
                        <a:t> </a:t>
                      </a:r>
                      <a:r>
                        <a:rPr lang="en-US" sz="1000" dirty="0" err="1">
                          <a:effectLst/>
                          <a:latin typeface="Calibri"/>
                        </a:rPr>
                        <a:t>finanziarie</a:t>
                      </a:r>
                      <a:endParaRPr lang="en-US" sz="1000" dirty="0">
                        <a:effectLst/>
                        <a:latin typeface="Calibri"/>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panose="02020603050405020304" pitchFamily="18" charset="0"/>
                        </a:rPr>
                        <a:t>9.188.996,89</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60079033"/>
                  </a:ext>
                </a:extLst>
              </a:tr>
              <a:tr h="171450">
                <a:tc>
                  <a:txBody>
                    <a:bodyPr/>
                    <a:lstStyle/>
                    <a:p>
                      <a:pPr fontAlgn="ctr">
                        <a:buNone/>
                      </a:pPr>
                      <a:r>
                        <a:rPr lang="en-US" sz="1000" dirty="0">
                          <a:effectLst/>
                          <a:latin typeface="Calibri"/>
                        </a:rPr>
                        <a:t>Titolo IV - </a:t>
                      </a:r>
                      <a:r>
                        <a:rPr lang="en-US" sz="1000" dirty="0" err="1">
                          <a:effectLst/>
                          <a:latin typeface="Calibri"/>
                        </a:rPr>
                        <a:t>rimborso</a:t>
                      </a:r>
                      <a:r>
                        <a:rPr lang="en-US" sz="1000" dirty="0">
                          <a:effectLst/>
                          <a:latin typeface="Calibri"/>
                        </a:rPr>
                        <a:t> </a:t>
                      </a:r>
                      <a:r>
                        <a:rPr lang="en-US" sz="1000" dirty="0" err="1">
                          <a:effectLst/>
                          <a:latin typeface="Calibri"/>
                        </a:rPr>
                        <a:t>prestiti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panose="02020603050405020304" pitchFamily="18" charset="0"/>
                        </a:rPr>
                        <a:t>10.590.094,55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64388089"/>
                  </a:ext>
                </a:extLst>
              </a:tr>
              <a:tr h="171450">
                <a:tc>
                  <a:txBody>
                    <a:bodyPr/>
                    <a:lstStyle/>
                    <a:p>
                      <a:pPr fontAlgn="ctr">
                        <a:buNone/>
                      </a:pPr>
                      <a:r>
                        <a:rPr lang="en-US" sz="1000" dirty="0">
                          <a:effectLst/>
                          <a:latin typeface="Calibri"/>
                        </a:rPr>
                        <a:t>Titolo V - </a:t>
                      </a:r>
                      <a:r>
                        <a:rPr lang="en-US" sz="1000" dirty="0" err="1">
                          <a:effectLst/>
                          <a:latin typeface="Calibri"/>
                        </a:rPr>
                        <a:t>chiusura</a:t>
                      </a:r>
                      <a:r>
                        <a:rPr lang="en-US" sz="1000" dirty="0">
                          <a:effectLst/>
                          <a:latin typeface="Calibri"/>
                        </a:rPr>
                        <a:t> </a:t>
                      </a:r>
                      <a:r>
                        <a:rPr lang="en-US" sz="1000" dirty="0" err="1">
                          <a:effectLst/>
                          <a:latin typeface="Calibri"/>
                        </a:rPr>
                        <a:t>anticipazioni</a:t>
                      </a:r>
                      <a:r>
                        <a:rPr lang="en-US" sz="1000" dirty="0">
                          <a:effectLst/>
                          <a:latin typeface="Calibri"/>
                        </a:rPr>
                        <a:t> da </a:t>
                      </a:r>
                      <a:r>
                        <a:rPr lang="en-US" sz="1000" dirty="0" err="1">
                          <a:effectLst/>
                          <a:latin typeface="Calibri"/>
                        </a:rPr>
                        <a:t>istituto</a:t>
                      </a:r>
                      <a:r>
                        <a:rPr lang="en-US" sz="1000" dirty="0">
                          <a:effectLst/>
                          <a:latin typeface="Calibri"/>
                        </a:rPr>
                        <a:t> </a:t>
                      </a:r>
                      <a:r>
                        <a:rPr lang="en-US" sz="1000" dirty="0" err="1">
                          <a:effectLst/>
                          <a:latin typeface="Calibri"/>
                        </a:rPr>
                        <a:t>tesoriere</a:t>
                      </a:r>
                      <a:r>
                        <a:rPr lang="en-US" sz="1000" dirty="0">
                          <a:effectLst/>
                          <a:latin typeface="Calibri"/>
                        </a:rPr>
                        <a:t>/</a:t>
                      </a:r>
                      <a:r>
                        <a:rPr lang="en-US" sz="1000" dirty="0" err="1">
                          <a:effectLst/>
                          <a:latin typeface="Calibri"/>
                        </a:rPr>
                        <a:t>cassiere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panose="02020603050405020304" pitchFamily="18" charset="0"/>
                        </a:rPr>
                        <a:t>0,00</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21442770"/>
                  </a:ext>
                </a:extLst>
              </a:tr>
              <a:tr h="171450">
                <a:tc>
                  <a:txBody>
                    <a:bodyPr/>
                    <a:lstStyle/>
                    <a:p>
                      <a:pPr fontAlgn="ctr">
                        <a:buNone/>
                      </a:pPr>
                      <a:r>
                        <a:rPr lang="en-US" sz="1000" dirty="0">
                          <a:effectLst/>
                          <a:latin typeface="Calibri"/>
                        </a:rPr>
                        <a:t>Titolo VII - </a:t>
                      </a:r>
                      <a:r>
                        <a:rPr lang="en-US" sz="1000" dirty="0" err="1">
                          <a:effectLst/>
                          <a:latin typeface="Calibri"/>
                        </a:rPr>
                        <a:t>spese</a:t>
                      </a:r>
                      <a:r>
                        <a:rPr lang="en-US" sz="1000" dirty="0">
                          <a:effectLst/>
                          <a:latin typeface="Calibri"/>
                        </a:rPr>
                        <a:t> per </a:t>
                      </a:r>
                      <a:r>
                        <a:rPr lang="en-US" sz="1000" dirty="0" err="1">
                          <a:effectLst/>
                          <a:latin typeface="Calibri"/>
                        </a:rPr>
                        <a:t>conto</a:t>
                      </a:r>
                      <a:r>
                        <a:rPr lang="en-US" sz="1000" dirty="0">
                          <a:effectLst/>
                          <a:latin typeface="Calibri"/>
                        </a:rPr>
                        <a:t> </a:t>
                      </a:r>
                      <a:r>
                        <a:rPr lang="en-US" sz="1000" dirty="0" err="1">
                          <a:effectLst/>
                          <a:latin typeface="Calibri"/>
                        </a:rPr>
                        <a:t>terzi</a:t>
                      </a:r>
                      <a:r>
                        <a:rPr lang="en-US" sz="1000" dirty="0">
                          <a:effectLst/>
                          <a:latin typeface="Calibri"/>
                        </a:rPr>
                        <a:t> e partite di </a:t>
                      </a:r>
                      <a:r>
                        <a:rPr lang="en-US" sz="1000" dirty="0" err="1">
                          <a:effectLst/>
                          <a:latin typeface="Calibri"/>
                        </a:rPr>
                        <a:t>giro</a:t>
                      </a:r>
                      <a:endParaRPr lang="en-US" sz="1000" dirty="0">
                        <a:effectLst/>
                        <a:latin typeface="Calibri"/>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Times" panose="02020603050405020304" pitchFamily="18" charset="0"/>
                        </a:rPr>
                        <a:t>25.765.896,40</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97035028"/>
                  </a:ext>
                </a:extLst>
              </a:tr>
              <a:tr h="161925">
                <a:tc>
                  <a:txBody>
                    <a:bodyPr/>
                    <a:lstStyle/>
                    <a:p>
                      <a:pPr algn="r" fontAlgn="ctr">
                        <a:buNone/>
                      </a:pPr>
                      <a:r>
                        <a:rPr lang="en-US" sz="1000" b="1">
                          <a:effectLst/>
                          <a:latin typeface="Calibri" panose="020F0502020204030204" pitchFamily="34" charset="0"/>
                        </a:rPr>
                        <a:t>TOTALE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ctr">
                        <a:buNone/>
                      </a:pPr>
                      <a:r>
                        <a:rPr lang="en-US" sz="1000" b="1">
                          <a:effectLst/>
                          <a:latin typeface="Calibri" panose="020F0502020204030204" pitchFamily="34" charset="0"/>
                        </a:rPr>
                        <a:t>432.750.328,09</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179165201"/>
                  </a:ext>
                </a:extLst>
              </a:tr>
            </a:tbl>
          </a:graphicData>
        </a:graphic>
      </p:graphicFrame>
      <p:pic>
        <p:nvPicPr>
          <p:cNvPr id="11" name="Immagine 10">
            <a:extLst>
              <a:ext uri="{FF2B5EF4-FFF2-40B4-BE49-F238E27FC236}">
                <a16:creationId xmlns:a16="http://schemas.microsoft.com/office/drawing/2014/main" id="{660B108B-66D2-4655-2793-61BF3F2D5316}"/>
              </a:ext>
            </a:extLst>
          </p:cNvPr>
          <p:cNvPicPr>
            <a:picLocks noChangeAspect="1"/>
          </p:cNvPicPr>
          <p:nvPr/>
        </p:nvPicPr>
        <p:blipFill>
          <a:blip r:embed="rId3"/>
          <a:stretch>
            <a:fillRect/>
          </a:stretch>
        </p:blipFill>
        <p:spPr>
          <a:xfrm>
            <a:off x="5379331" y="1844438"/>
            <a:ext cx="3639627" cy="3566469"/>
          </a:xfrm>
          <a:prstGeom prst="rect">
            <a:avLst/>
          </a:prstGeom>
        </p:spPr>
      </p:pic>
    </p:spTree>
    <p:extLst>
      <p:ext uri="{BB962C8B-B14F-4D97-AF65-F5344CB8AC3E}">
        <p14:creationId xmlns:p14="http://schemas.microsoft.com/office/powerpoint/2010/main" val="2965913720"/>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16633"/>
            <a:ext cx="8229600" cy="271817"/>
          </a:xfrm>
        </p:spPr>
        <p:txBody>
          <a:bodyPr>
            <a:normAutofit fontScale="90000"/>
          </a:bodyPr>
          <a:lstStyle/>
          <a:p>
            <a:pPr algn="ctr"/>
            <a:r>
              <a:rPr lang="it-IT" sz="2000" b="1"/>
              <a:t>RIEPILOGO SPESA CORRENTE PER MISSIONI</a:t>
            </a:r>
          </a:p>
        </p:txBody>
      </p:sp>
      <p:sp>
        <p:nvSpPr>
          <p:cNvPr id="3" name="Segnaposto numero diapositiva 2"/>
          <p:cNvSpPr>
            <a:spLocks noGrp="1"/>
          </p:cNvSpPr>
          <p:nvPr>
            <p:ph type="sldNum" sz="quarter" idx="12"/>
          </p:nvPr>
        </p:nvSpPr>
        <p:spPr>
          <a:xfrm>
            <a:off x="8888506" y="6356351"/>
            <a:ext cx="522194" cy="365125"/>
          </a:xfrm>
        </p:spPr>
        <p:txBody>
          <a:bodyPr/>
          <a:lstStyle/>
          <a:p>
            <a:fld id="{93246BD3-667C-47A7-BD1A-1D2767476E1B}" type="slidenum">
              <a:rPr lang="it-IT" smtClean="0">
                <a:solidFill>
                  <a:prstClr val="black">
                    <a:tint val="75000"/>
                  </a:prstClr>
                </a:solidFill>
              </a:rPr>
              <a:t>12</a:t>
            </a:fld>
            <a:endParaRPr lang="it-IT">
              <a:solidFill>
                <a:prstClr val="black">
                  <a:tint val="75000"/>
                </a:prstClr>
              </a:solidFill>
            </a:endParaRPr>
          </a:p>
        </p:txBody>
      </p:sp>
      <p:sp>
        <p:nvSpPr>
          <p:cNvPr id="4" name="Rettangolo 3"/>
          <p:cNvSpPr/>
          <p:nvPr/>
        </p:nvSpPr>
        <p:spPr>
          <a:xfrm>
            <a:off x="776536" y="499923"/>
            <a:ext cx="8280920" cy="338554"/>
          </a:xfrm>
          <a:prstGeom prst="rect">
            <a:avLst/>
          </a:prstGeom>
        </p:spPr>
        <p:txBody>
          <a:bodyPr wrap="square">
            <a:spAutoFit/>
          </a:bodyPr>
          <a:lstStyle/>
          <a:p>
            <a:r>
              <a:rPr lang="it-IT" sz="1600"/>
              <a:t>In quali settori sono state spese le nostre risorse? Per la realizzazione di quali obiettivi?</a:t>
            </a:r>
          </a:p>
        </p:txBody>
      </p:sp>
      <p:sp>
        <p:nvSpPr>
          <p:cNvPr id="8"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7" name="Table 6">
            <a:extLst>
              <a:ext uri="{FF2B5EF4-FFF2-40B4-BE49-F238E27FC236}">
                <a16:creationId xmlns:a16="http://schemas.microsoft.com/office/drawing/2014/main" id="{4501F354-0D8B-B75E-6357-364B65C530C4}"/>
              </a:ext>
            </a:extLst>
          </p:cNvPr>
          <p:cNvGraphicFramePr>
            <a:graphicFrameLocks noGrp="1"/>
          </p:cNvGraphicFramePr>
          <p:nvPr>
            <p:extLst>
              <p:ext uri="{D42A27DB-BD31-4B8C-83A1-F6EECF244321}">
                <p14:modId xmlns:p14="http://schemas.microsoft.com/office/powerpoint/2010/main" val="1602906285"/>
              </p:ext>
            </p:extLst>
          </p:nvPr>
        </p:nvGraphicFramePr>
        <p:xfrm>
          <a:off x="268514" y="1143498"/>
          <a:ext cx="5029200" cy="4512945"/>
        </p:xfrm>
        <a:graphic>
          <a:graphicData uri="http://schemas.openxmlformats.org/drawingml/2006/table">
            <a:tbl>
              <a:tblPr bandRow="1">
                <a:tableStyleId>{5C22544A-7EE6-4342-B048-85BDC9FD1C3A}</a:tableStyleId>
              </a:tblPr>
              <a:tblGrid>
                <a:gridCol w="609600">
                  <a:extLst>
                    <a:ext uri="{9D8B030D-6E8A-4147-A177-3AD203B41FA5}">
                      <a16:colId xmlns:a16="http://schemas.microsoft.com/office/drawing/2014/main" val="3661733265"/>
                    </a:ext>
                  </a:extLst>
                </a:gridCol>
                <a:gridCol w="3365500">
                  <a:extLst>
                    <a:ext uri="{9D8B030D-6E8A-4147-A177-3AD203B41FA5}">
                      <a16:colId xmlns:a16="http://schemas.microsoft.com/office/drawing/2014/main" val="3204337506"/>
                    </a:ext>
                  </a:extLst>
                </a:gridCol>
                <a:gridCol w="1054100">
                  <a:extLst>
                    <a:ext uri="{9D8B030D-6E8A-4147-A177-3AD203B41FA5}">
                      <a16:colId xmlns:a16="http://schemas.microsoft.com/office/drawing/2014/main" val="2370775114"/>
                    </a:ext>
                  </a:extLst>
                </a:gridCol>
              </a:tblGrid>
              <a:tr h="304800">
                <a:tc>
                  <a:txBody>
                    <a:bodyPr/>
                    <a:lstStyle/>
                    <a:p>
                      <a:pPr algn="ctr" fontAlgn="ctr">
                        <a:buNone/>
                      </a:pPr>
                      <a:r>
                        <a:rPr lang="en-US" sz="900" b="1">
                          <a:effectLst/>
                          <a:latin typeface="Calibri" panose="020F0502020204030204" pitchFamily="34" charset="0"/>
                        </a:rPr>
                        <a:t>Missioni titolo 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fontAlgn="ctr">
                        <a:buNone/>
                      </a:pPr>
                      <a:r>
                        <a:rPr lang="en-US" sz="900" b="1">
                          <a:effectLst/>
                          <a:latin typeface="Calibri" panose="020F0502020204030204" pitchFamily="34" charset="0"/>
                        </a:rPr>
                        <a:t>Descrizione missioni Titolo I spese correnti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en-US" sz="900" b="1">
                          <a:effectLst/>
                          <a:latin typeface="Calibri" panose="020F0502020204030204" pitchFamily="34" charset="0"/>
                        </a:rPr>
                        <a:t>rendiconto 2025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163497876"/>
                  </a:ext>
                </a:extLst>
              </a:tr>
              <a:tr h="190500">
                <a:tc>
                  <a:txBody>
                    <a:bodyPr/>
                    <a:lstStyle/>
                    <a:p>
                      <a:pPr algn="ctr" fontAlgn="ctr">
                        <a:buNone/>
                      </a:pPr>
                      <a:r>
                        <a:rPr lang="en-US" sz="900">
                          <a:effectLst/>
                          <a:latin typeface="Calibri" panose="020F0502020204030204" pitchFamily="34" charset="0"/>
                        </a:rPr>
                        <a:t>1</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Servizi istituzionali, generali e di gestione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42.030.816,14</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8032450"/>
                  </a:ext>
                </a:extLst>
              </a:tr>
              <a:tr h="190500">
                <a:tc>
                  <a:txBody>
                    <a:bodyPr/>
                    <a:lstStyle/>
                    <a:p>
                      <a:pPr algn="ctr" fontAlgn="ctr">
                        <a:buNone/>
                      </a:pPr>
                      <a:r>
                        <a:rPr lang="en-US" sz="900">
                          <a:effectLst/>
                          <a:latin typeface="Calibri" panose="020F0502020204030204" pitchFamily="34" charset="0"/>
                        </a:rPr>
                        <a:t>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Giustizia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0,00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185310"/>
                  </a:ext>
                </a:extLst>
              </a:tr>
              <a:tr h="190500">
                <a:tc>
                  <a:txBody>
                    <a:bodyPr/>
                    <a:lstStyle/>
                    <a:p>
                      <a:pPr algn="ctr" fontAlgn="ctr">
                        <a:buNone/>
                      </a:pPr>
                      <a:r>
                        <a:rPr lang="en-US" sz="900">
                          <a:effectLst/>
                          <a:latin typeface="Calibri" panose="020F0502020204030204" pitchFamily="34" charset="0"/>
                        </a:rPr>
                        <a:t>3</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Ordine pubblico e sicurezza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11.322.690,52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36997307"/>
                  </a:ext>
                </a:extLst>
              </a:tr>
              <a:tr h="190500">
                <a:tc>
                  <a:txBody>
                    <a:bodyPr/>
                    <a:lstStyle/>
                    <a:p>
                      <a:pPr algn="ctr" fontAlgn="ctr">
                        <a:buNone/>
                      </a:pPr>
                      <a:r>
                        <a:rPr lang="en-US" sz="900">
                          <a:effectLst/>
                          <a:latin typeface="Calibri" panose="020F0502020204030204" pitchFamily="34" charset="0"/>
                        </a:rPr>
                        <a:t>4</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Istruzione e diritto allo studio</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38.405.063,56</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64842716"/>
                  </a:ext>
                </a:extLst>
              </a:tr>
              <a:tr h="190500">
                <a:tc>
                  <a:txBody>
                    <a:bodyPr/>
                    <a:lstStyle/>
                    <a:p>
                      <a:pPr algn="ctr" fontAlgn="ctr">
                        <a:buNone/>
                      </a:pPr>
                      <a:r>
                        <a:rPr lang="en-US" sz="900">
                          <a:effectLst/>
                          <a:latin typeface="Calibri" panose="020F0502020204030204" pitchFamily="34" charset="0"/>
                        </a:rPr>
                        <a:t>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Tutela e valorizzazione dei beni e attività culturali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12.282.637,21</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69407113"/>
                  </a:ext>
                </a:extLst>
              </a:tr>
              <a:tr h="190500">
                <a:tc>
                  <a:txBody>
                    <a:bodyPr/>
                    <a:lstStyle/>
                    <a:p>
                      <a:pPr algn="ctr" fontAlgn="ctr">
                        <a:buNone/>
                      </a:pPr>
                      <a:r>
                        <a:rPr lang="en-US" sz="900">
                          <a:effectLst/>
                          <a:latin typeface="Calibri" panose="020F0502020204030204" pitchFamily="34" charset="0"/>
                        </a:rPr>
                        <a:t>6</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Politiche giovanili, sport e tempo libero</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7.743.702,34</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13819760"/>
                  </a:ext>
                </a:extLst>
              </a:tr>
              <a:tr h="190500">
                <a:tc>
                  <a:txBody>
                    <a:bodyPr/>
                    <a:lstStyle/>
                    <a:p>
                      <a:pPr algn="ctr" fontAlgn="ctr">
                        <a:buNone/>
                      </a:pPr>
                      <a:r>
                        <a:rPr lang="en-US" sz="900">
                          <a:effectLst/>
                          <a:latin typeface="Calibri" panose="020F0502020204030204" pitchFamily="34" charset="0"/>
                        </a:rPr>
                        <a:t>7</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Turismo</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1.502.501,02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08803686"/>
                  </a:ext>
                </a:extLst>
              </a:tr>
              <a:tr h="190500">
                <a:tc>
                  <a:txBody>
                    <a:bodyPr/>
                    <a:lstStyle/>
                    <a:p>
                      <a:pPr algn="ctr" fontAlgn="ctr">
                        <a:buNone/>
                      </a:pPr>
                      <a:r>
                        <a:rPr lang="en-US" sz="900">
                          <a:effectLst/>
                          <a:latin typeface="Calibri" panose="020F0502020204030204" pitchFamily="34" charset="0"/>
                        </a:rPr>
                        <a:t>8</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Assetto del territorio ed edilizia abitativa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2.156.843,99</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95230313"/>
                  </a:ext>
                </a:extLst>
              </a:tr>
              <a:tr h="190500">
                <a:tc>
                  <a:txBody>
                    <a:bodyPr/>
                    <a:lstStyle/>
                    <a:p>
                      <a:pPr algn="ctr" fontAlgn="ctr">
                        <a:buNone/>
                      </a:pPr>
                      <a:r>
                        <a:rPr lang="en-US" sz="900">
                          <a:effectLst/>
                          <a:latin typeface="Calibri" panose="020F0502020204030204" pitchFamily="34" charset="0"/>
                        </a:rPr>
                        <a:t>9</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Sviluppo sostenibile e tutela del territorio e dell'ambiente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7.851.367,52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04542205"/>
                  </a:ext>
                </a:extLst>
              </a:tr>
              <a:tr h="190500">
                <a:tc>
                  <a:txBody>
                    <a:bodyPr/>
                    <a:lstStyle/>
                    <a:p>
                      <a:pPr algn="ctr" fontAlgn="ctr">
                        <a:buNone/>
                      </a:pPr>
                      <a:r>
                        <a:rPr lang="en-US" sz="900">
                          <a:effectLst/>
                          <a:latin typeface="Calibri" panose="020F0502020204030204" pitchFamily="34" charset="0"/>
                        </a:rPr>
                        <a:t>10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Trasporti e diritto alla mobilità</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20.724.903,08</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3463974"/>
                  </a:ext>
                </a:extLst>
              </a:tr>
              <a:tr h="190500">
                <a:tc>
                  <a:txBody>
                    <a:bodyPr/>
                    <a:lstStyle/>
                    <a:p>
                      <a:pPr algn="ctr" fontAlgn="ctr">
                        <a:buNone/>
                      </a:pPr>
                      <a:r>
                        <a:rPr lang="en-US" sz="900">
                          <a:effectLst/>
                          <a:latin typeface="Calibri" panose="020F0502020204030204" pitchFamily="34" charset="0"/>
                        </a:rPr>
                        <a:t>11</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Soccorso civile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449.600,32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49471840"/>
                  </a:ext>
                </a:extLst>
              </a:tr>
              <a:tr h="190500">
                <a:tc>
                  <a:txBody>
                    <a:bodyPr/>
                    <a:lstStyle/>
                    <a:p>
                      <a:pPr algn="ctr" fontAlgn="ctr">
                        <a:buNone/>
                      </a:pPr>
                      <a:r>
                        <a:rPr lang="en-US" sz="900">
                          <a:effectLst/>
                          <a:latin typeface="Calibri" panose="020F0502020204030204" pitchFamily="34" charset="0"/>
                        </a:rPr>
                        <a:t>12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Diritti sociali, politiche sociali e famiglia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78.142.163,02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00568983"/>
                  </a:ext>
                </a:extLst>
              </a:tr>
              <a:tr h="190500">
                <a:tc>
                  <a:txBody>
                    <a:bodyPr/>
                    <a:lstStyle/>
                    <a:p>
                      <a:pPr algn="ctr" fontAlgn="ctr">
                        <a:buNone/>
                      </a:pPr>
                      <a:r>
                        <a:rPr lang="en-US" sz="900">
                          <a:effectLst/>
                          <a:latin typeface="Calibri" panose="020F0502020204030204" pitchFamily="34" charset="0"/>
                        </a:rPr>
                        <a:t>13</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Tutela della salute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1.976.949,33</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56621846"/>
                  </a:ext>
                </a:extLst>
              </a:tr>
              <a:tr h="190500">
                <a:tc>
                  <a:txBody>
                    <a:bodyPr/>
                    <a:lstStyle/>
                    <a:p>
                      <a:pPr algn="ctr" fontAlgn="ctr">
                        <a:buNone/>
                      </a:pPr>
                      <a:r>
                        <a:rPr lang="en-US" sz="900">
                          <a:effectLst/>
                          <a:latin typeface="Calibri" panose="020F0502020204030204" pitchFamily="34" charset="0"/>
                        </a:rPr>
                        <a:t>14</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Sviluppo economico e competitività</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3.050.338,08</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68392425"/>
                  </a:ext>
                </a:extLst>
              </a:tr>
              <a:tr h="190500">
                <a:tc>
                  <a:txBody>
                    <a:bodyPr/>
                    <a:lstStyle/>
                    <a:p>
                      <a:pPr algn="ctr" fontAlgn="ctr">
                        <a:buNone/>
                      </a:pPr>
                      <a:r>
                        <a:rPr lang="en-US" sz="900">
                          <a:effectLst/>
                          <a:latin typeface="Calibri" panose="020F0502020204030204" pitchFamily="34" charset="0"/>
                        </a:rPr>
                        <a:t>15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Politiche per il lavoro e la formazione professionale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543.477,00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032896099"/>
                  </a:ext>
                </a:extLst>
              </a:tr>
              <a:tr h="190500">
                <a:tc>
                  <a:txBody>
                    <a:bodyPr/>
                    <a:lstStyle/>
                    <a:p>
                      <a:pPr algn="ctr" fontAlgn="ctr">
                        <a:buNone/>
                      </a:pPr>
                      <a:r>
                        <a:rPr lang="en-US" sz="900">
                          <a:effectLst/>
                          <a:latin typeface="Calibri" panose="020F0502020204030204" pitchFamily="34" charset="0"/>
                        </a:rPr>
                        <a:t>17</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Energia e diversificazione delle fonti energetiche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260.938,56</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67505228"/>
                  </a:ext>
                </a:extLst>
              </a:tr>
              <a:tr h="190500">
                <a:tc>
                  <a:txBody>
                    <a:bodyPr/>
                    <a:lstStyle/>
                    <a:p>
                      <a:pPr algn="ctr" fontAlgn="ctr">
                        <a:buNone/>
                      </a:pPr>
                      <a:r>
                        <a:rPr lang="en-US" sz="900">
                          <a:effectLst/>
                          <a:latin typeface="Calibri" panose="020F0502020204030204" pitchFamily="34" charset="0"/>
                        </a:rPr>
                        <a:t>19</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Relazioni internazionali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193.800,79</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48146835"/>
                  </a:ext>
                </a:extLst>
              </a:tr>
              <a:tr h="190500">
                <a:tc>
                  <a:txBody>
                    <a:bodyPr/>
                    <a:lstStyle/>
                    <a:p>
                      <a:pPr algn="ctr" fontAlgn="ctr">
                        <a:buNone/>
                      </a:pPr>
                      <a:r>
                        <a:rPr lang="en-US" sz="900">
                          <a:effectLst/>
                          <a:latin typeface="Calibri" panose="020F0502020204030204" pitchFamily="34" charset="0"/>
                        </a:rPr>
                        <a:t>20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Fondi e accantonamenti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buNone/>
                      </a:pPr>
                      <a:endParaRPr lang="en-US" sz="1100">
                        <a:effectLst/>
                        <a:latin typeface="Calibri" panose="020F0502020204030204" pitchFamily="34" charset="0"/>
                      </a:endParaRPr>
                    </a:p>
                  </a:txBody>
                  <a:tcPr marL="9525" marR="9525" marT="9525"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80535983"/>
                  </a:ext>
                </a:extLst>
              </a:tr>
              <a:tr h="190500">
                <a:tc>
                  <a:txBody>
                    <a:bodyPr/>
                    <a:lstStyle/>
                    <a:p>
                      <a:pPr algn="ctr" fontAlgn="ctr">
                        <a:buNone/>
                      </a:pPr>
                      <a:endParaRPr lang="en-US" sz="900">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900">
                          <a:effectLst/>
                          <a:latin typeface="Calibri" panose="020F0502020204030204" pitchFamily="34" charset="0"/>
                        </a:rPr>
                        <a:t>FPV di spesa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Calibri" panose="020F0502020204030204" pitchFamily="34" charset="0"/>
                        </a:rPr>
                        <a:t>12.651.167,45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65822880"/>
                  </a:ext>
                </a:extLst>
              </a:tr>
              <a:tr h="190500">
                <a:tc>
                  <a:txBody>
                    <a:bodyPr/>
                    <a:lstStyle/>
                    <a:p>
                      <a:pPr fontAlgn="t">
                        <a:buNone/>
                      </a:pPr>
                      <a:endParaRPr lang="en-US" sz="1100">
                        <a:effectLst/>
                        <a:latin typeface="Times New Roman" panose="02020603050405020304" pitchFamily="18"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fontAlgn="t">
                        <a:buNone/>
                      </a:pPr>
                      <a:endParaRPr lang="en-US" sz="1100">
                        <a:effectLst/>
                        <a:latin typeface="Times New Roman" panose="02020603050405020304" pitchFamily="18"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en-US" sz="900" b="1">
                          <a:effectLst/>
                          <a:latin typeface="Calibri" panose="020F0502020204030204" pitchFamily="34" charset="0"/>
                        </a:rPr>
                        <a:t>241.288.959,93</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816505814"/>
                  </a:ext>
                </a:extLst>
              </a:tr>
            </a:tbl>
          </a:graphicData>
        </a:graphic>
      </p:graphicFrame>
      <p:graphicFrame>
        <p:nvGraphicFramePr>
          <p:cNvPr id="9" name="Grafico 1">
            <a:extLst>
              <a:ext uri="{FF2B5EF4-FFF2-40B4-BE49-F238E27FC236}">
                <a16:creationId xmlns:a16="http://schemas.microsoft.com/office/drawing/2014/main" id="{00000000-0008-0000-0800-000002000000}"/>
              </a:ext>
            </a:extLst>
          </p:cNvPr>
          <p:cNvGraphicFramePr>
            <a:graphicFrameLocks/>
          </p:cNvGraphicFramePr>
          <p:nvPr>
            <p:extLst>
              <p:ext uri="{D42A27DB-BD31-4B8C-83A1-F6EECF244321}">
                <p14:modId xmlns:p14="http://schemas.microsoft.com/office/powerpoint/2010/main" val="2265322074"/>
              </p:ext>
            </p:extLst>
          </p:nvPr>
        </p:nvGraphicFramePr>
        <p:xfrm>
          <a:off x="5920468" y="747713"/>
          <a:ext cx="3638549" cy="53625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9540743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418058"/>
          </a:xfrm>
        </p:spPr>
        <p:txBody>
          <a:bodyPr>
            <a:normAutofit/>
          </a:bodyPr>
          <a:lstStyle/>
          <a:p>
            <a:pPr algn="ctr"/>
            <a:r>
              <a:rPr lang="it-IT" sz="2000" b="1"/>
              <a:t>RIEPILOGO SPESA CORRENTE PER MACROAGGREGATO</a:t>
            </a:r>
          </a:p>
        </p:txBody>
      </p:sp>
      <p:sp>
        <p:nvSpPr>
          <p:cNvPr id="3" name="Segnaposto numero diapositiva 2"/>
          <p:cNvSpPr>
            <a:spLocks noGrp="1"/>
          </p:cNvSpPr>
          <p:nvPr>
            <p:ph type="sldNum" sz="quarter" idx="12"/>
          </p:nvPr>
        </p:nvSpPr>
        <p:spPr>
          <a:xfrm>
            <a:off x="8942294" y="6356351"/>
            <a:ext cx="468406" cy="365125"/>
          </a:xfrm>
        </p:spPr>
        <p:txBody>
          <a:bodyPr/>
          <a:lstStyle/>
          <a:p>
            <a:fld id="{93246BD3-667C-47A7-BD1A-1D2767476E1B}" type="slidenum">
              <a:rPr lang="it-IT" smtClean="0">
                <a:solidFill>
                  <a:prstClr val="black">
                    <a:tint val="75000"/>
                  </a:prstClr>
                </a:solidFill>
              </a:rPr>
              <a:t>13</a:t>
            </a:fld>
            <a:endParaRPr lang="it-IT">
              <a:solidFill>
                <a:prstClr val="black">
                  <a:tint val="75000"/>
                </a:prstClr>
              </a:solidFill>
            </a:endParaRPr>
          </a:p>
        </p:txBody>
      </p:sp>
      <p:sp>
        <p:nvSpPr>
          <p:cNvPr id="4" name="Rettangolo 3"/>
          <p:cNvSpPr/>
          <p:nvPr/>
        </p:nvSpPr>
        <p:spPr>
          <a:xfrm>
            <a:off x="668524" y="635577"/>
            <a:ext cx="8568952" cy="954107"/>
          </a:xfrm>
          <a:prstGeom prst="rect">
            <a:avLst/>
          </a:prstGeom>
        </p:spPr>
        <p:txBody>
          <a:bodyPr wrap="square">
            <a:spAutoFit/>
          </a:bodyPr>
          <a:lstStyle/>
          <a:p>
            <a:pPr algn="just"/>
            <a:r>
              <a:rPr lang="it-IT" sz="1400"/>
              <a:t>L’Ente, per erogare i servizi alla collettività, sostiene spese di funzionamento destinate ad esempio all’acquisto di beni e servizi, al pagamento del personale, al rimborso delle quote interessi ecc... Questi costi di funzionamento costituiscono le principali spese correnti, classificate secondo quanto previsto dalle attuali norme in materia di contabilità pubblica</a:t>
            </a:r>
          </a:p>
        </p:txBody>
      </p:sp>
      <p:sp>
        <p:nvSpPr>
          <p:cNvPr id="8"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7" name="Table 6">
            <a:extLst>
              <a:ext uri="{FF2B5EF4-FFF2-40B4-BE49-F238E27FC236}">
                <a16:creationId xmlns:a16="http://schemas.microsoft.com/office/drawing/2014/main" id="{6199EC0E-3AFB-84DE-2478-25610A685F53}"/>
              </a:ext>
            </a:extLst>
          </p:cNvPr>
          <p:cNvGraphicFramePr>
            <a:graphicFrameLocks noGrp="1"/>
          </p:cNvGraphicFramePr>
          <p:nvPr>
            <p:extLst>
              <p:ext uri="{D42A27DB-BD31-4B8C-83A1-F6EECF244321}">
                <p14:modId xmlns:p14="http://schemas.microsoft.com/office/powerpoint/2010/main" val="1839467628"/>
              </p:ext>
            </p:extLst>
          </p:nvPr>
        </p:nvGraphicFramePr>
        <p:xfrm>
          <a:off x="611988" y="2188449"/>
          <a:ext cx="3733800" cy="2882265"/>
        </p:xfrm>
        <a:graphic>
          <a:graphicData uri="http://schemas.openxmlformats.org/drawingml/2006/table">
            <a:tbl>
              <a:tblPr bandRow="1">
                <a:tableStyleId>{5C22544A-7EE6-4342-B048-85BDC9FD1C3A}</a:tableStyleId>
              </a:tblPr>
              <a:tblGrid>
                <a:gridCol w="2654300">
                  <a:extLst>
                    <a:ext uri="{9D8B030D-6E8A-4147-A177-3AD203B41FA5}">
                      <a16:colId xmlns:a16="http://schemas.microsoft.com/office/drawing/2014/main" val="2467237678"/>
                    </a:ext>
                  </a:extLst>
                </a:gridCol>
                <a:gridCol w="1079500">
                  <a:extLst>
                    <a:ext uri="{9D8B030D-6E8A-4147-A177-3AD203B41FA5}">
                      <a16:colId xmlns:a16="http://schemas.microsoft.com/office/drawing/2014/main" val="4206481941"/>
                    </a:ext>
                  </a:extLst>
                </a:gridCol>
              </a:tblGrid>
              <a:tr h="190500">
                <a:tc>
                  <a:txBody>
                    <a:bodyPr/>
                    <a:lstStyle/>
                    <a:p>
                      <a:pPr algn="ctr" fontAlgn="ctr">
                        <a:buNone/>
                      </a:pPr>
                      <a:r>
                        <a:rPr lang="en-US" sz="1000" b="1">
                          <a:effectLst/>
                          <a:latin typeface="Calibri" panose="020F0502020204030204" pitchFamily="34" charset="0"/>
                        </a:rPr>
                        <a:t>SPESE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en-US" sz="1000" b="1" i="1">
                          <a:effectLst/>
                          <a:latin typeface="Calibri" panose="020F0502020204030204" pitchFamily="34" charset="0"/>
                        </a:rPr>
                        <a:t>ANNO 2025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793828601"/>
                  </a:ext>
                </a:extLst>
              </a:tr>
              <a:tr h="190500">
                <a:tc>
                  <a:txBody>
                    <a:bodyPr/>
                    <a:lstStyle/>
                    <a:p>
                      <a:pPr fontAlgn="ctr">
                        <a:buNone/>
                      </a:pPr>
                      <a:r>
                        <a:rPr lang="en-US" sz="1000">
                          <a:effectLst/>
                          <a:latin typeface="Calibri" panose="020F0502020204030204" pitchFamily="34" charset="0"/>
                        </a:rPr>
                        <a:t>Macr.01 Redditi da lavoro dipendente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51.721.551,07</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278626136"/>
                  </a:ext>
                </a:extLst>
              </a:tr>
              <a:tr h="190500">
                <a:tc>
                  <a:txBody>
                    <a:bodyPr/>
                    <a:lstStyle/>
                    <a:p>
                      <a:pPr fontAlgn="ctr">
                        <a:buNone/>
                      </a:pPr>
                      <a:r>
                        <a:rPr lang="en-US" sz="1000">
                          <a:effectLst/>
                          <a:latin typeface="Calibri" panose="020F0502020204030204" pitchFamily="34" charset="0"/>
                        </a:rPr>
                        <a:t>Macr.02 Imposte a carico dell'Ente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2.943.292,83</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93580857"/>
                  </a:ext>
                </a:extLst>
              </a:tr>
              <a:tr h="190500">
                <a:tc>
                  <a:txBody>
                    <a:bodyPr/>
                    <a:lstStyle/>
                    <a:p>
                      <a:pPr fontAlgn="ctr">
                        <a:buNone/>
                      </a:pPr>
                      <a:r>
                        <a:rPr lang="en-US" sz="1000">
                          <a:effectLst/>
                          <a:latin typeface="Calibri" panose="020F0502020204030204" pitchFamily="34" charset="0"/>
                        </a:rPr>
                        <a:t>Macr.03 Acquisto di beni e servizi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103.139.227,45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79997087"/>
                  </a:ext>
                </a:extLst>
              </a:tr>
              <a:tr h="190500">
                <a:tc>
                  <a:txBody>
                    <a:bodyPr/>
                    <a:lstStyle/>
                    <a:p>
                      <a:pPr fontAlgn="ctr">
                        <a:buNone/>
                      </a:pPr>
                      <a:r>
                        <a:rPr lang="en-US" sz="1000">
                          <a:effectLst/>
                          <a:latin typeface="Calibri" panose="020F0502020204030204" pitchFamily="34" charset="0"/>
                        </a:rPr>
                        <a:t>Macr.04 </a:t>
                      </a:r>
                      <a:r>
                        <a:rPr lang="en-US" sz="1000" err="1">
                          <a:effectLst/>
                          <a:latin typeface="Calibri" panose="020F0502020204030204" pitchFamily="34" charset="0"/>
                        </a:rPr>
                        <a:t>Trasferimenti</a:t>
                      </a:r>
                      <a:r>
                        <a:rPr lang="en-US" sz="1000">
                          <a:effectLst/>
                          <a:latin typeface="Calibri" panose="020F0502020204030204" pitchFamily="34" charset="0"/>
                        </a:rPr>
                        <a:t> correnti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65.215.719,55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83440288"/>
                  </a:ext>
                </a:extLst>
              </a:tr>
              <a:tr h="190500">
                <a:tc>
                  <a:txBody>
                    <a:bodyPr/>
                    <a:lstStyle/>
                    <a:p>
                      <a:pPr fontAlgn="ctr">
                        <a:buNone/>
                      </a:pPr>
                      <a:r>
                        <a:rPr lang="en-US" sz="1000">
                          <a:effectLst/>
                          <a:latin typeface="Calibri" panose="020F0502020204030204" pitchFamily="34" charset="0"/>
                        </a:rPr>
                        <a:t>Macr.05 </a:t>
                      </a:r>
                      <a:r>
                        <a:rPr lang="en-US" sz="1000" err="1">
                          <a:effectLst/>
                          <a:latin typeface="Calibri" panose="020F0502020204030204" pitchFamily="34" charset="0"/>
                        </a:rPr>
                        <a:t>Trasferimenti</a:t>
                      </a:r>
                      <a:r>
                        <a:rPr lang="en-US" sz="1000">
                          <a:effectLst/>
                          <a:latin typeface="Calibri" panose="020F0502020204030204" pitchFamily="34" charset="0"/>
                        </a:rPr>
                        <a:t> di tributi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n-US" sz="1100">
                          <a:effectLst/>
                          <a:latin typeface="+mn-lt"/>
                        </a:rPr>
                        <a:t>-     </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38125043"/>
                  </a:ext>
                </a:extLst>
              </a:tr>
              <a:tr h="190500">
                <a:tc>
                  <a:txBody>
                    <a:bodyPr/>
                    <a:lstStyle/>
                    <a:p>
                      <a:pPr fontAlgn="ctr">
                        <a:buNone/>
                      </a:pPr>
                      <a:r>
                        <a:rPr lang="en-US" sz="1000">
                          <a:effectLst/>
                          <a:latin typeface="Calibri" panose="020F0502020204030204" pitchFamily="34" charset="0"/>
                        </a:rPr>
                        <a:t>Macr.06 Fondi perequativi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b">
                        <a:buNone/>
                      </a:pPr>
                      <a:endParaRPr lang="en-US" sz="1000">
                        <a:effectLst/>
                        <a:latin typeface="+mn-lt"/>
                      </a:endParaRP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20667450"/>
                  </a:ext>
                </a:extLst>
              </a:tr>
              <a:tr h="190500">
                <a:tc>
                  <a:txBody>
                    <a:bodyPr/>
                    <a:lstStyle/>
                    <a:p>
                      <a:pPr fontAlgn="ctr">
                        <a:buNone/>
                      </a:pPr>
                      <a:r>
                        <a:rPr lang="en-US" sz="1000">
                          <a:effectLst/>
                          <a:latin typeface="Calibri" panose="020F0502020204030204" pitchFamily="34" charset="0"/>
                        </a:rPr>
                        <a:t>Macr.07 Interessi passivi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n-US" sz="1000">
                          <a:effectLst/>
                          <a:latin typeface="+mn-lt"/>
                        </a:rPr>
                        <a:t>3.130.382,05</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82901113"/>
                  </a:ext>
                </a:extLst>
              </a:tr>
              <a:tr h="190500">
                <a:tc>
                  <a:txBody>
                    <a:bodyPr/>
                    <a:lstStyle/>
                    <a:p>
                      <a:pPr fontAlgn="ctr">
                        <a:buNone/>
                      </a:pPr>
                      <a:r>
                        <a:rPr lang="en-US" sz="1000">
                          <a:effectLst/>
                          <a:latin typeface="Calibri" panose="020F0502020204030204" pitchFamily="34" charset="0"/>
                        </a:rPr>
                        <a:t>Macr.08 </a:t>
                      </a:r>
                      <a:r>
                        <a:rPr lang="en-US" sz="1000" err="1">
                          <a:effectLst/>
                          <a:latin typeface="Calibri" panose="020F0502020204030204" pitchFamily="34" charset="0"/>
                        </a:rPr>
                        <a:t>Altre</a:t>
                      </a:r>
                      <a:r>
                        <a:rPr lang="en-US" sz="1000">
                          <a:effectLst/>
                          <a:latin typeface="Calibri" panose="020F0502020204030204" pitchFamily="34" charset="0"/>
                        </a:rPr>
                        <a:t> spese per </a:t>
                      </a:r>
                      <a:r>
                        <a:rPr lang="en-US" sz="1000" err="1">
                          <a:effectLst/>
                          <a:latin typeface="Calibri" panose="020F0502020204030204" pitchFamily="34" charset="0"/>
                        </a:rPr>
                        <a:t>redditi</a:t>
                      </a:r>
                      <a:r>
                        <a:rPr lang="en-US" sz="1000">
                          <a:effectLst/>
                          <a:latin typeface="Calibri" panose="020F0502020204030204" pitchFamily="34" charset="0"/>
                        </a:rPr>
                        <a:t> da capitale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n-US" sz="1100">
                          <a:effectLst/>
                          <a:latin typeface="+mn-lt"/>
                        </a:rPr>
                        <a:t>-     </a:t>
                      </a:r>
                    </a:p>
                  </a:txBody>
                  <a:tcPr marL="9525" marR="9525" marT="9525"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588631697"/>
                  </a:ext>
                </a:extLst>
              </a:tr>
              <a:tr h="190500">
                <a:tc>
                  <a:txBody>
                    <a:bodyPr/>
                    <a:lstStyle/>
                    <a:p>
                      <a:pPr fontAlgn="ctr">
                        <a:buNone/>
                      </a:pPr>
                      <a:r>
                        <a:rPr lang="en-US" sz="1000">
                          <a:effectLst/>
                          <a:latin typeface="Calibri" panose="020F0502020204030204" pitchFamily="34" charset="0"/>
                        </a:rPr>
                        <a:t>Macr.09 Rimborsi e poste correttive dlle entrate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1.376.764,51</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60948251"/>
                  </a:ext>
                </a:extLst>
              </a:tr>
              <a:tr h="190500">
                <a:tc>
                  <a:txBody>
                    <a:bodyPr/>
                    <a:lstStyle/>
                    <a:p>
                      <a:pPr fontAlgn="ctr">
                        <a:buNone/>
                      </a:pPr>
                      <a:r>
                        <a:rPr lang="en-US" sz="1000" err="1">
                          <a:effectLst/>
                          <a:latin typeface="Calibri" panose="020F0502020204030204" pitchFamily="34" charset="0"/>
                        </a:rPr>
                        <a:t>Macr</a:t>
                      </a:r>
                      <a:r>
                        <a:rPr lang="en-US" sz="1000">
                          <a:effectLst/>
                          <a:latin typeface="Calibri" panose="020F0502020204030204" pitchFamily="34" charset="0"/>
                        </a:rPr>
                        <a:t>. 10 </a:t>
                      </a:r>
                      <a:r>
                        <a:rPr lang="en-US" sz="1000" err="1">
                          <a:effectLst/>
                          <a:latin typeface="Calibri" panose="020F0502020204030204" pitchFamily="34" charset="0"/>
                        </a:rPr>
                        <a:t>Altre</a:t>
                      </a:r>
                      <a:r>
                        <a:rPr lang="en-US" sz="1000">
                          <a:effectLst/>
                          <a:latin typeface="Calibri" panose="020F0502020204030204" pitchFamily="34" charset="0"/>
                        </a:rPr>
                        <a:t> spese correnti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1.110.855,02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157289"/>
                  </a:ext>
                </a:extLst>
              </a:tr>
              <a:tr h="190500">
                <a:tc>
                  <a:txBody>
                    <a:bodyPr/>
                    <a:lstStyle/>
                    <a:p>
                      <a:pPr fontAlgn="ctr">
                        <a:buNone/>
                      </a:pPr>
                      <a:r>
                        <a:rPr lang="en-US" sz="1000">
                          <a:effectLst/>
                          <a:latin typeface="Calibri" panose="020F0502020204030204" pitchFamily="34" charset="0"/>
                        </a:rPr>
                        <a:t>FPV SPESA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12.651.167,45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98114069"/>
                  </a:ext>
                </a:extLst>
              </a:tr>
              <a:tr h="323850">
                <a:tc>
                  <a:txBody>
                    <a:bodyPr/>
                    <a:lstStyle/>
                    <a:p>
                      <a:pPr fontAlgn="ctr">
                        <a:buNone/>
                      </a:pPr>
                      <a:r>
                        <a:rPr lang="en-US" sz="1000" b="1">
                          <a:effectLst/>
                          <a:latin typeface="Calibri" panose="020F0502020204030204" pitchFamily="34" charset="0"/>
                        </a:rPr>
                        <a:t>TOTALE SPESE CORRENTI DEL BILANCIO (TITOLO 1)</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ctr">
                        <a:buNone/>
                      </a:pPr>
                      <a:r>
                        <a:rPr lang="en-US" sz="1000" b="1">
                          <a:effectLst/>
                          <a:latin typeface="Calibri" panose="020F0502020204030204" pitchFamily="34" charset="0"/>
                        </a:rPr>
                        <a:t>241.288.959,93   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3170826378"/>
                  </a:ext>
                </a:extLst>
              </a:tr>
            </a:tbl>
          </a:graphicData>
        </a:graphic>
      </p:graphicFrame>
      <p:pic>
        <p:nvPicPr>
          <p:cNvPr id="10" name="Immagine 9">
            <a:extLst>
              <a:ext uri="{FF2B5EF4-FFF2-40B4-BE49-F238E27FC236}">
                <a16:creationId xmlns:a16="http://schemas.microsoft.com/office/drawing/2014/main" id="{6221C250-9B81-2D2A-9DC6-43095F5826A4}"/>
              </a:ext>
            </a:extLst>
          </p:cNvPr>
          <p:cNvPicPr>
            <a:picLocks noChangeAspect="1"/>
          </p:cNvPicPr>
          <p:nvPr/>
        </p:nvPicPr>
        <p:blipFill>
          <a:blip r:embed="rId2"/>
          <a:stretch>
            <a:fillRect/>
          </a:stretch>
        </p:blipFill>
        <p:spPr>
          <a:xfrm>
            <a:off x="4746856" y="1517681"/>
            <a:ext cx="4663844" cy="4438273"/>
          </a:xfrm>
          <a:prstGeom prst="rect">
            <a:avLst/>
          </a:prstGeom>
        </p:spPr>
      </p:pic>
    </p:spTree>
    <p:extLst>
      <p:ext uri="{BB962C8B-B14F-4D97-AF65-F5344CB8AC3E}">
        <p14:creationId xmlns:p14="http://schemas.microsoft.com/office/powerpoint/2010/main" val="257562248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587054"/>
          </a:xfrm>
        </p:spPr>
        <p:txBody>
          <a:bodyPr>
            <a:normAutofit/>
          </a:bodyPr>
          <a:lstStyle/>
          <a:p>
            <a:pPr algn="ctr"/>
            <a:r>
              <a:rPr lang="it-IT" sz="2000" b="1"/>
              <a:t>SPESA PER IL PERSONALE</a:t>
            </a:r>
            <a:endParaRPr lang="it-IT" sz="2000" b="1">
              <a:solidFill>
                <a:srgbClr val="FF0000"/>
              </a:solidFill>
            </a:endParaRPr>
          </a:p>
        </p:txBody>
      </p:sp>
      <p:sp>
        <p:nvSpPr>
          <p:cNvPr id="3" name="Segnaposto numero diapositiva 2"/>
          <p:cNvSpPr>
            <a:spLocks noGrp="1"/>
          </p:cNvSpPr>
          <p:nvPr>
            <p:ph type="sldNum" sz="quarter" idx="12"/>
          </p:nvPr>
        </p:nvSpPr>
        <p:spPr>
          <a:xfrm>
            <a:off x="8913438" y="6356351"/>
            <a:ext cx="497261" cy="365125"/>
          </a:xfrm>
        </p:spPr>
        <p:txBody>
          <a:bodyPr/>
          <a:lstStyle/>
          <a:p>
            <a:fld id="{93246BD3-667C-47A7-BD1A-1D2767476E1B}" type="slidenum">
              <a:rPr lang="it-IT" smtClean="0">
                <a:solidFill>
                  <a:prstClr val="black">
                    <a:tint val="75000"/>
                  </a:prstClr>
                </a:solidFill>
              </a:rPr>
              <a:t>14</a:t>
            </a:fld>
            <a:endParaRPr lang="it-IT">
              <a:solidFill>
                <a:prstClr val="black">
                  <a:tint val="75000"/>
                </a:prstClr>
              </a:solidFill>
            </a:endParaRPr>
          </a:p>
        </p:txBody>
      </p:sp>
      <p:sp>
        <p:nvSpPr>
          <p:cNvPr id="7" name="CasellaDiTesto 6"/>
          <p:cNvSpPr txBox="1"/>
          <p:nvPr/>
        </p:nvSpPr>
        <p:spPr>
          <a:xfrm>
            <a:off x="838200" y="804877"/>
            <a:ext cx="8280920" cy="784830"/>
          </a:xfrm>
          <a:prstGeom prst="rect">
            <a:avLst/>
          </a:prstGeom>
          <a:noFill/>
        </p:spPr>
        <p:txBody>
          <a:bodyPr wrap="square" rtlCol="0">
            <a:spAutoFit/>
          </a:bodyPr>
          <a:lstStyle/>
          <a:p>
            <a:pPr algn="just"/>
            <a:r>
              <a:rPr lang="it-IT" sz="1500"/>
              <a:t>Nel rispetto delle limitazioni dettate dall’art. 1 c.557 della L. 296/2006 gli enti devono assicurare la progressiva riduzione della spesa di personale e il contenimento della stessa con riferimento al valore medio del triennio 2011-2013</a:t>
            </a:r>
          </a:p>
        </p:txBody>
      </p:sp>
      <p:sp>
        <p:nvSpPr>
          <p:cNvPr id="9"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4" name="Tabella 3">
            <a:extLst>
              <a:ext uri="{FF2B5EF4-FFF2-40B4-BE49-F238E27FC236}">
                <a16:creationId xmlns:a16="http://schemas.microsoft.com/office/drawing/2014/main" id="{66D13555-71BD-3701-78A7-BC5EC74CB5D1}"/>
              </a:ext>
            </a:extLst>
          </p:cNvPr>
          <p:cNvGraphicFramePr>
            <a:graphicFrameLocks noGrp="1"/>
          </p:cNvGraphicFramePr>
          <p:nvPr>
            <p:extLst>
              <p:ext uri="{D42A27DB-BD31-4B8C-83A1-F6EECF244321}">
                <p14:modId xmlns:p14="http://schemas.microsoft.com/office/powerpoint/2010/main" val="2781327824"/>
              </p:ext>
            </p:extLst>
          </p:nvPr>
        </p:nvGraphicFramePr>
        <p:xfrm>
          <a:off x="1339913" y="1846906"/>
          <a:ext cx="7360466" cy="3259248"/>
        </p:xfrm>
        <a:graphic>
          <a:graphicData uri="http://schemas.openxmlformats.org/drawingml/2006/table">
            <a:tbl>
              <a:tblPr/>
              <a:tblGrid>
                <a:gridCol w="4340788">
                  <a:extLst>
                    <a:ext uri="{9D8B030D-6E8A-4147-A177-3AD203B41FA5}">
                      <a16:colId xmlns:a16="http://schemas.microsoft.com/office/drawing/2014/main" val="756849045"/>
                    </a:ext>
                  </a:extLst>
                </a:gridCol>
                <a:gridCol w="1509839">
                  <a:extLst>
                    <a:ext uri="{9D8B030D-6E8A-4147-A177-3AD203B41FA5}">
                      <a16:colId xmlns:a16="http://schemas.microsoft.com/office/drawing/2014/main" val="3030272979"/>
                    </a:ext>
                  </a:extLst>
                </a:gridCol>
                <a:gridCol w="1509839">
                  <a:extLst>
                    <a:ext uri="{9D8B030D-6E8A-4147-A177-3AD203B41FA5}">
                      <a16:colId xmlns:a16="http://schemas.microsoft.com/office/drawing/2014/main" val="1780985491"/>
                    </a:ext>
                  </a:extLst>
                </a:gridCol>
              </a:tblGrid>
              <a:tr h="258159">
                <a:tc rowSpan="2">
                  <a:txBody>
                    <a:bodyPr/>
                    <a:lstStyle/>
                    <a:p>
                      <a:pPr algn="ctr" fontAlgn="b">
                        <a:buNone/>
                      </a:pPr>
                      <a:r>
                        <a:rPr lang="it-IT" sz="900" b="1" i="0" u="none" strike="noStrike">
                          <a:solidFill>
                            <a:srgbClr val="000000"/>
                          </a:solidFill>
                          <a:effectLst/>
                          <a:latin typeface="Calibri" panose="020F0502020204030204" pitchFamily="34" charset="0"/>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buNone/>
                      </a:pPr>
                      <a:r>
                        <a:rPr lang="it-IT" sz="900" b="1" i="0" u="none" strike="noStrike">
                          <a:solidFill>
                            <a:srgbClr val="000000"/>
                          </a:solidFill>
                          <a:effectLst/>
                          <a:latin typeface="Calibri" panose="020F0502020204030204" pitchFamily="34" charset="0"/>
                        </a:rPr>
                        <a:t>Media 2011/2013 =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ctr">
                        <a:buNone/>
                      </a:pPr>
                      <a:r>
                        <a:rPr lang="it-IT" sz="900" b="1" i="0" u="none" strike="noStrike">
                          <a:solidFill>
                            <a:srgbClr val="000000"/>
                          </a:solidFill>
                          <a:effectLst/>
                          <a:latin typeface="Calibri" panose="020F0502020204030204" pitchFamily="34" charset="0"/>
                        </a:rPr>
                        <a:t>           51.766.288,92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4115981070"/>
                  </a:ext>
                </a:extLst>
              </a:tr>
              <a:tr h="258159">
                <a:tc vMerge="1">
                  <a:txBody>
                    <a:bodyPr/>
                    <a:lstStyle/>
                    <a:p>
                      <a:endParaRPr lang="it-IT"/>
                    </a:p>
                  </a:txBody>
                  <a:tcPr/>
                </a:tc>
                <a:tc>
                  <a:txBody>
                    <a:bodyPr/>
                    <a:lstStyle/>
                    <a:p>
                      <a:pPr algn="ctr" fontAlgn="ctr">
                        <a:buNone/>
                      </a:pPr>
                      <a:r>
                        <a:rPr lang="it-IT" sz="900" b="1" i="0" u="none" strike="noStrike">
                          <a:solidFill>
                            <a:srgbClr val="000000"/>
                          </a:solidFill>
                          <a:effectLst/>
                          <a:latin typeface="Calibri" panose="020F0502020204030204" pitchFamily="34" charset="0"/>
                        </a:rPr>
                        <a:t>anno 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it-IT" sz="900" b="1" i="0" u="none" strike="noStrike">
                          <a:solidFill>
                            <a:srgbClr val="000000"/>
                          </a:solidFill>
                          <a:effectLst/>
                          <a:latin typeface="Calibri" panose="020F0502020204030204" pitchFamily="34" charset="0"/>
                        </a:rPr>
                        <a:t>anno 2025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840521973"/>
                  </a:ext>
                </a:extLst>
              </a:tr>
              <a:tr h="274293">
                <a:tc>
                  <a:txBody>
                    <a:bodyPr/>
                    <a:lstStyle/>
                    <a:p>
                      <a:pPr algn="l" fontAlgn="b">
                        <a:buNone/>
                      </a:pPr>
                      <a:r>
                        <a:rPr lang="it-IT" sz="900" b="0" i="0" u="none" strike="noStrike">
                          <a:solidFill>
                            <a:srgbClr val="000000"/>
                          </a:solidFill>
                          <a:effectLst/>
                          <a:latin typeface="Calibri" panose="020F0502020204030204" pitchFamily="34" charset="0"/>
                        </a:rPr>
                        <a:t>Spese macroaggregato 101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50.965.524,72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0" u="none" strike="noStrike">
                          <a:solidFill>
                            <a:srgbClr val="000000"/>
                          </a:solidFill>
                          <a:effectLst/>
                          <a:latin typeface="Calibri" panose="020F0502020204030204" pitchFamily="34" charset="0"/>
                        </a:rPr>
                        <a:t>        51.721.551,07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10980571"/>
                  </a:ext>
                </a:extLst>
              </a:tr>
              <a:tr h="274293">
                <a:tc>
                  <a:txBody>
                    <a:bodyPr/>
                    <a:lstStyle/>
                    <a:p>
                      <a:pPr algn="l" fontAlgn="b">
                        <a:buNone/>
                      </a:pPr>
                      <a:r>
                        <a:rPr lang="it-IT" sz="900" b="0" i="0" u="none" strike="noStrike">
                          <a:solidFill>
                            <a:srgbClr val="000000"/>
                          </a:solidFill>
                          <a:effectLst/>
                          <a:latin typeface="Calibri" panose="020F0502020204030204" pitchFamily="34" charset="0"/>
                        </a:rPr>
                        <a:t>Irap macroaggregato 102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426.597,57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0" u="none" strike="noStrike">
                          <a:solidFill>
                            <a:srgbClr val="000000"/>
                          </a:solidFill>
                          <a:effectLst/>
                          <a:latin typeface="Calibri" panose="020F0502020204030204" pitchFamily="34" charset="0"/>
                        </a:rPr>
                        <a:t>          2.554.362,71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29092025"/>
                  </a:ext>
                </a:extLst>
              </a:tr>
              <a:tr h="274293">
                <a:tc>
                  <a:txBody>
                    <a:bodyPr/>
                    <a:lstStyle/>
                    <a:p>
                      <a:pPr algn="l" fontAlgn="b">
                        <a:buNone/>
                      </a:pPr>
                      <a:r>
                        <a:rPr lang="it-IT" sz="900" b="0" i="0" u="none" strike="noStrike">
                          <a:solidFill>
                            <a:srgbClr val="000000"/>
                          </a:solidFill>
                          <a:effectLst/>
                          <a:latin typeface="Calibri" panose="020F0502020204030204" pitchFamily="34" charset="0"/>
                        </a:rPr>
                        <a:t>Spese macroaggregato 103</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2.524.303,19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562.366,09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40307685"/>
                  </a:ext>
                </a:extLst>
              </a:tr>
              <a:tr h="274293">
                <a:tc>
                  <a:txBody>
                    <a:bodyPr/>
                    <a:lstStyle/>
                    <a:p>
                      <a:pPr algn="l" fontAlgn="b">
                        <a:buNone/>
                      </a:pPr>
                      <a:r>
                        <a:rPr lang="it-IT" sz="900" b="0" i="0" u="none" strike="noStrike">
                          <a:solidFill>
                            <a:srgbClr val="000000"/>
                          </a:solidFill>
                          <a:effectLst/>
                          <a:latin typeface="Calibri" panose="020F0502020204030204" pitchFamily="34" charset="0"/>
                        </a:rPr>
                        <a:t>Altre spese: reiscrizioni imputate all'esercizio successivo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0,00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0,00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3378640"/>
                  </a:ext>
                </a:extLst>
              </a:tr>
              <a:tr h="274293">
                <a:tc>
                  <a:txBody>
                    <a:bodyPr/>
                    <a:lstStyle/>
                    <a:p>
                      <a:pPr algn="l" fontAlgn="b">
                        <a:buNone/>
                      </a:pPr>
                      <a:r>
                        <a:rPr lang="it-IT" sz="900" b="0" i="0" u="none" strike="noStrike">
                          <a:solidFill>
                            <a:srgbClr val="000000"/>
                          </a:solidFill>
                          <a:effectLst/>
                          <a:latin typeface="Calibri" panose="020F0502020204030204" pitchFamily="34" charset="0"/>
                        </a:rPr>
                        <a:t>Altre spese: spese conto terzi consultazioni elettorali</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0,00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0,00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1225157"/>
                  </a:ext>
                </a:extLst>
              </a:tr>
              <a:tr h="274293">
                <a:tc>
                  <a:txBody>
                    <a:bodyPr/>
                    <a:lstStyle/>
                    <a:p>
                      <a:pPr algn="l" fontAlgn="b">
                        <a:buNone/>
                      </a:pPr>
                      <a:r>
                        <a:rPr lang="it-IT" sz="900" b="0" i="0" u="none" strike="noStrike">
                          <a:solidFill>
                            <a:srgbClr val="000000"/>
                          </a:solidFill>
                          <a:effectLst/>
                          <a:latin typeface="Calibri" panose="020F0502020204030204" pitchFamily="34" charset="0"/>
                        </a:rPr>
                        <a:t>Altre spese: macro 09 spese personale in comando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27.630,01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22.362,78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638468819"/>
                  </a:ext>
                </a:extLst>
              </a:tr>
              <a:tr h="274293">
                <a:tc>
                  <a:txBody>
                    <a:bodyPr/>
                    <a:lstStyle/>
                    <a:p>
                      <a:pPr algn="l" fontAlgn="b">
                        <a:buNone/>
                      </a:pPr>
                      <a:r>
                        <a:rPr lang="it-IT" sz="900" b="0" i="0" u="none" strike="noStrike">
                          <a:solidFill>
                            <a:srgbClr val="000000"/>
                          </a:solidFill>
                          <a:effectLst/>
                          <a:latin typeface="Calibri" panose="020F0502020204030204" pitchFamily="34" charset="0"/>
                        </a:rPr>
                        <a:t>Altre spese: macro 10 contezioso</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15.500,00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46.999,52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839360762"/>
                  </a:ext>
                </a:extLst>
              </a:tr>
              <a:tr h="274293">
                <a:tc>
                  <a:txBody>
                    <a:bodyPr/>
                    <a:lstStyle/>
                    <a:p>
                      <a:pPr algn="l" fontAlgn="b">
                        <a:buNone/>
                      </a:pPr>
                      <a:r>
                        <a:rPr lang="it-IT" sz="900" b="1" i="0" u="none" strike="noStrike">
                          <a:solidFill>
                            <a:srgbClr val="000000"/>
                          </a:solidFill>
                          <a:effectLst/>
                          <a:latin typeface="Calibri" panose="020F0502020204030204" pitchFamily="34" charset="0"/>
                        </a:rPr>
                        <a:t>Totale spese di personale (A)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buNone/>
                      </a:pPr>
                      <a:r>
                        <a:rPr lang="it-IT" sz="1000" b="1" i="0" u="none" strike="noStrike">
                          <a:solidFill>
                            <a:srgbClr val="000000"/>
                          </a:solidFill>
                          <a:effectLst/>
                          <a:latin typeface="Calibri" panose="020F0502020204030204" pitchFamily="34" charset="0"/>
                        </a:rPr>
                        <a:t>53.959.555,49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buNone/>
                      </a:pPr>
                      <a:r>
                        <a:rPr lang="it-IT" sz="1000" b="1" i="0" u="none" strike="noStrike">
                          <a:solidFill>
                            <a:srgbClr val="000000"/>
                          </a:solidFill>
                          <a:effectLst/>
                          <a:latin typeface="Calibri" panose="020F0502020204030204" pitchFamily="34" charset="0"/>
                        </a:rPr>
                        <a:t>54.907.642,17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776619175"/>
                  </a:ext>
                </a:extLst>
              </a:tr>
              <a:tr h="274293">
                <a:tc>
                  <a:txBody>
                    <a:bodyPr/>
                    <a:lstStyle/>
                    <a:p>
                      <a:pPr algn="l" fontAlgn="b">
                        <a:buNone/>
                      </a:pPr>
                      <a:r>
                        <a:rPr lang="it-IT" sz="900" b="0" i="0" u="none" strike="noStrike">
                          <a:solidFill>
                            <a:srgbClr val="000000"/>
                          </a:solidFill>
                          <a:effectLst/>
                          <a:latin typeface="Calibri" panose="020F0502020204030204" pitchFamily="34" charset="0"/>
                        </a:rPr>
                        <a:t>(-) Componenti escluse (B)</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900" b="0" i="0" u="none" strike="noStrike">
                          <a:solidFill>
                            <a:srgbClr val="000000"/>
                          </a:solidFill>
                          <a:effectLst/>
                          <a:latin typeface="Calibri" panose="020F0502020204030204" pitchFamily="34" charset="0"/>
                        </a:rPr>
                        <a:t>6.814.315,34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000" b="0" i="0" u="none" strike="noStrike">
                          <a:solidFill>
                            <a:srgbClr val="000000"/>
                          </a:solidFill>
                          <a:effectLst/>
                          <a:latin typeface="Calibri" panose="020F0502020204030204" pitchFamily="34" charset="0"/>
                        </a:rPr>
                        <a:t>9.099.313,12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2316342"/>
                  </a:ext>
                </a:extLst>
              </a:tr>
              <a:tr h="274293">
                <a:tc>
                  <a:txBody>
                    <a:bodyPr/>
                    <a:lstStyle/>
                    <a:p>
                      <a:pPr algn="l" fontAlgn="b">
                        <a:buNone/>
                      </a:pPr>
                      <a:r>
                        <a:rPr lang="it-IT" sz="900" b="1" i="0" u="none" strike="noStrike">
                          <a:solidFill>
                            <a:srgbClr val="000000"/>
                          </a:solidFill>
                          <a:effectLst/>
                          <a:latin typeface="Calibri" panose="020F0502020204030204" pitchFamily="34" charset="0"/>
                        </a:rPr>
                        <a:t>(=) Componenti assoggettate al limite di spesa A-B</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buNone/>
                      </a:pPr>
                      <a:r>
                        <a:rPr lang="it-IT" sz="1000" b="1" i="0" u="none" strike="noStrike">
                          <a:solidFill>
                            <a:srgbClr val="000000"/>
                          </a:solidFill>
                          <a:effectLst/>
                          <a:latin typeface="Calibri" panose="020F0502020204030204" pitchFamily="34" charset="0"/>
                        </a:rPr>
                        <a:t>47.145.240,15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b">
                        <a:buNone/>
                      </a:pPr>
                      <a:r>
                        <a:rPr lang="it-IT" sz="1000" b="1" i="0" u="none" strike="noStrike">
                          <a:solidFill>
                            <a:srgbClr val="000000"/>
                          </a:solidFill>
                          <a:effectLst/>
                          <a:latin typeface="Calibri" panose="020F0502020204030204" pitchFamily="34" charset="0"/>
                        </a:rPr>
                        <a:t>45.808.329,05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4090007179"/>
                  </a:ext>
                </a:extLst>
              </a:tr>
            </a:tbl>
          </a:graphicData>
        </a:graphic>
      </p:graphicFrame>
    </p:spTree>
    <p:extLst>
      <p:ext uri="{BB962C8B-B14F-4D97-AF65-F5344CB8AC3E}">
        <p14:creationId xmlns:p14="http://schemas.microsoft.com/office/powerpoint/2010/main" val="1064075212"/>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418058"/>
          </a:xfrm>
        </p:spPr>
        <p:txBody>
          <a:bodyPr>
            <a:normAutofit/>
          </a:bodyPr>
          <a:lstStyle/>
          <a:p>
            <a:pPr algn="ctr"/>
            <a:r>
              <a:rPr lang="it-IT" sz="2000" b="1"/>
              <a:t>RIEPILOGO SPESE CONTO CAPITALE PER  MISSIONE</a:t>
            </a:r>
          </a:p>
        </p:txBody>
      </p:sp>
      <p:sp>
        <p:nvSpPr>
          <p:cNvPr id="3" name="Segnaposto numero diapositiva 2"/>
          <p:cNvSpPr>
            <a:spLocks noGrp="1"/>
          </p:cNvSpPr>
          <p:nvPr>
            <p:ph type="sldNum" sz="quarter" idx="12"/>
          </p:nvPr>
        </p:nvSpPr>
        <p:spPr>
          <a:xfrm>
            <a:off x="8875058" y="6356351"/>
            <a:ext cx="535641" cy="365125"/>
          </a:xfrm>
        </p:spPr>
        <p:txBody>
          <a:bodyPr/>
          <a:lstStyle/>
          <a:p>
            <a:fld id="{93246BD3-667C-47A7-BD1A-1D2767476E1B}" type="slidenum">
              <a:rPr lang="it-IT" smtClean="0">
                <a:solidFill>
                  <a:prstClr val="black">
                    <a:tint val="75000"/>
                  </a:prstClr>
                </a:solidFill>
              </a:rPr>
              <a:t>15</a:t>
            </a:fld>
            <a:endParaRPr lang="it-IT">
              <a:solidFill>
                <a:prstClr val="black">
                  <a:tint val="75000"/>
                </a:prstClr>
              </a:solidFill>
            </a:endParaRPr>
          </a:p>
        </p:txBody>
      </p:sp>
      <p:sp>
        <p:nvSpPr>
          <p:cNvPr id="6" name="Rettangolo 5"/>
          <p:cNvSpPr/>
          <p:nvPr/>
        </p:nvSpPr>
        <p:spPr>
          <a:xfrm>
            <a:off x="704528" y="692696"/>
            <a:ext cx="8640960" cy="677108"/>
          </a:xfrm>
          <a:prstGeom prst="rect">
            <a:avLst/>
          </a:prstGeom>
        </p:spPr>
        <p:txBody>
          <a:bodyPr wrap="square">
            <a:spAutoFit/>
          </a:bodyPr>
          <a:lstStyle/>
          <a:p>
            <a:r>
              <a:rPr lang="it-IT"/>
              <a:t>In quali settori sono stati realizzati gli investimenti? </a:t>
            </a:r>
            <a:r>
              <a:rPr lang="it-IT" sz="1000"/>
              <a:t>Questa tabella indica le funzioni principali e gli obiettivi strategici perseguiti dall’ amministrazione utilizzando risorse finanziarie, umane e strumentali destinate a fornire la loro utilità in più esercizi e che accrescono il patrimonio dell’ente.</a:t>
            </a:r>
          </a:p>
        </p:txBody>
      </p:sp>
      <p:sp>
        <p:nvSpPr>
          <p:cNvPr id="8"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5" name="Table 4">
            <a:extLst>
              <a:ext uri="{FF2B5EF4-FFF2-40B4-BE49-F238E27FC236}">
                <a16:creationId xmlns:a16="http://schemas.microsoft.com/office/drawing/2014/main" id="{C1DC9C13-4FDE-3227-254A-A85F21400E31}"/>
              </a:ext>
            </a:extLst>
          </p:cNvPr>
          <p:cNvGraphicFramePr>
            <a:graphicFrameLocks noGrp="1"/>
          </p:cNvGraphicFramePr>
          <p:nvPr>
            <p:extLst>
              <p:ext uri="{D42A27DB-BD31-4B8C-83A1-F6EECF244321}">
                <p14:modId xmlns:p14="http://schemas.microsoft.com/office/powerpoint/2010/main" val="3357122403"/>
              </p:ext>
            </p:extLst>
          </p:nvPr>
        </p:nvGraphicFramePr>
        <p:xfrm>
          <a:off x="584598" y="1713444"/>
          <a:ext cx="4610100" cy="4042410"/>
        </p:xfrm>
        <a:graphic>
          <a:graphicData uri="http://schemas.openxmlformats.org/drawingml/2006/table">
            <a:tbl>
              <a:tblPr bandRow="1">
                <a:tableStyleId>{5C22544A-7EE6-4342-B048-85BDC9FD1C3A}</a:tableStyleId>
              </a:tblPr>
              <a:tblGrid>
                <a:gridCol w="558800">
                  <a:extLst>
                    <a:ext uri="{9D8B030D-6E8A-4147-A177-3AD203B41FA5}">
                      <a16:colId xmlns:a16="http://schemas.microsoft.com/office/drawing/2014/main" val="2009124675"/>
                    </a:ext>
                  </a:extLst>
                </a:gridCol>
                <a:gridCol w="2768600">
                  <a:extLst>
                    <a:ext uri="{9D8B030D-6E8A-4147-A177-3AD203B41FA5}">
                      <a16:colId xmlns:a16="http://schemas.microsoft.com/office/drawing/2014/main" val="1139598108"/>
                    </a:ext>
                  </a:extLst>
                </a:gridCol>
                <a:gridCol w="1282700">
                  <a:extLst>
                    <a:ext uri="{9D8B030D-6E8A-4147-A177-3AD203B41FA5}">
                      <a16:colId xmlns:a16="http://schemas.microsoft.com/office/drawing/2014/main" val="3182592460"/>
                    </a:ext>
                  </a:extLst>
                </a:gridCol>
              </a:tblGrid>
              <a:tr h="342900">
                <a:tc>
                  <a:txBody>
                    <a:bodyPr/>
                    <a:lstStyle/>
                    <a:p>
                      <a:pPr fontAlgn="ctr">
                        <a:buNone/>
                      </a:pPr>
                      <a:r>
                        <a:rPr lang="en-US" sz="1000" b="1">
                          <a:effectLst/>
                          <a:latin typeface="Calibri" panose="020F0502020204030204" pitchFamily="34" charset="0"/>
                        </a:rPr>
                        <a:t>Missioni titolo II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fontAlgn="ctr">
                        <a:buNone/>
                      </a:pPr>
                      <a:r>
                        <a:rPr lang="en-US" sz="1000" b="1" err="1">
                          <a:effectLst/>
                          <a:latin typeface="Calibri" panose="020F0502020204030204" pitchFamily="34" charset="0"/>
                        </a:rPr>
                        <a:t>Descrizione</a:t>
                      </a:r>
                      <a:r>
                        <a:rPr lang="en-US" sz="1000" b="1">
                          <a:effectLst/>
                          <a:latin typeface="Calibri" panose="020F0502020204030204" pitchFamily="34" charset="0"/>
                        </a:rPr>
                        <a:t> </a:t>
                      </a:r>
                      <a:r>
                        <a:rPr lang="en-US" sz="1000" b="1" err="1">
                          <a:effectLst/>
                          <a:latin typeface="Calibri" panose="020F0502020204030204" pitchFamily="34" charset="0"/>
                        </a:rPr>
                        <a:t>missioni</a:t>
                      </a:r>
                      <a:r>
                        <a:rPr lang="en-US" sz="1000" b="1">
                          <a:effectLst/>
                          <a:latin typeface="Calibri" panose="020F0502020204030204" pitchFamily="34" charset="0"/>
                        </a:rPr>
                        <a:t> Titolo II spese Conto capitale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buNone/>
                      </a:pPr>
                      <a:r>
                        <a:rPr lang="en-US" sz="1000" b="1">
                          <a:effectLst/>
                          <a:latin typeface="Calibri" panose="020F0502020204030204" pitchFamily="34" charset="0"/>
                        </a:rPr>
                        <a:t>rendiconto 2025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4266878412"/>
                  </a:ext>
                </a:extLst>
              </a:tr>
              <a:tr h="190500">
                <a:tc>
                  <a:txBody>
                    <a:bodyPr/>
                    <a:lstStyle/>
                    <a:p>
                      <a:pPr algn="ctr" fontAlgn="ctr">
                        <a:buNone/>
                      </a:pPr>
                      <a:r>
                        <a:rPr lang="en-US" sz="1000">
                          <a:effectLst/>
                          <a:latin typeface="Calibri" panose="020F0502020204030204" pitchFamily="34" charset="0"/>
                        </a:rPr>
                        <a:t>1</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Servizi istituzionali, generali e di gestione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7.282.714,91   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8260673"/>
                  </a:ext>
                </a:extLst>
              </a:tr>
              <a:tr h="190500">
                <a:tc>
                  <a:txBody>
                    <a:bodyPr/>
                    <a:lstStyle/>
                    <a:p>
                      <a:pPr algn="ctr" fontAlgn="ctr">
                        <a:buNone/>
                      </a:pPr>
                      <a:r>
                        <a:rPr lang="en-US" sz="1000">
                          <a:effectLst/>
                          <a:latin typeface="Calibri" panose="020F0502020204030204" pitchFamily="34" charset="0"/>
                        </a:rPr>
                        <a:t>3</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Ordine pubblico e sicurezza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795.150,35   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12646867"/>
                  </a:ext>
                </a:extLst>
              </a:tr>
              <a:tr h="190500">
                <a:tc>
                  <a:txBody>
                    <a:bodyPr/>
                    <a:lstStyle/>
                    <a:p>
                      <a:pPr algn="ctr" fontAlgn="ctr">
                        <a:buNone/>
                      </a:pPr>
                      <a:r>
                        <a:rPr lang="en-US" sz="1000">
                          <a:effectLst/>
                          <a:latin typeface="Calibri" panose="020F0502020204030204" pitchFamily="34" charset="0"/>
                        </a:rPr>
                        <a:t>4</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Istruzione e diritto allo studio</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8.500.854,13   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79015293"/>
                  </a:ext>
                </a:extLst>
              </a:tr>
              <a:tr h="190500">
                <a:tc>
                  <a:txBody>
                    <a:bodyPr/>
                    <a:lstStyle/>
                    <a:p>
                      <a:pPr algn="ctr" fontAlgn="ctr">
                        <a:buNone/>
                      </a:pPr>
                      <a:r>
                        <a:rPr lang="en-US" sz="1000">
                          <a:effectLst/>
                          <a:latin typeface="Calibri" panose="020F0502020204030204" pitchFamily="34" charset="0"/>
                        </a:rPr>
                        <a:t>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Tutela e valorizzazione dei beni e attività culturali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1.964.866,15   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71777735"/>
                  </a:ext>
                </a:extLst>
              </a:tr>
              <a:tr h="190500">
                <a:tc>
                  <a:txBody>
                    <a:bodyPr/>
                    <a:lstStyle/>
                    <a:p>
                      <a:pPr algn="ctr" fontAlgn="ctr">
                        <a:buNone/>
                      </a:pPr>
                      <a:r>
                        <a:rPr lang="en-US" sz="1000">
                          <a:effectLst/>
                          <a:latin typeface="Calibri" panose="020F0502020204030204" pitchFamily="34" charset="0"/>
                        </a:rPr>
                        <a:t>6</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Politiche giovanili, sport e tempo libero</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9.472.218,43   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17574376"/>
                  </a:ext>
                </a:extLst>
              </a:tr>
              <a:tr h="190500">
                <a:tc>
                  <a:txBody>
                    <a:bodyPr/>
                    <a:lstStyle/>
                    <a:p>
                      <a:pPr algn="ctr" fontAlgn="ctr">
                        <a:buNone/>
                      </a:pPr>
                      <a:r>
                        <a:rPr lang="en-US" sz="1000">
                          <a:effectLst/>
                          <a:latin typeface="Calibri" panose="020F0502020204030204" pitchFamily="34" charset="0"/>
                        </a:rPr>
                        <a:t>7</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Turismo</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12.495,00   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31670064"/>
                  </a:ext>
                </a:extLst>
              </a:tr>
              <a:tr h="190500">
                <a:tc>
                  <a:txBody>
                    <a:bodyPr/>
                    <a:lstStyle/>
                    <a:p>
                      <a:pPr algn="ctr" fontAlgn="ctr">
                        <a:buNone/>
                      </a:pPr>
                      <a:r>
                        <a:rPr lang="en-US" sz="1000">
                          <a:effectLst/>
                          <a:latin typeface="Calibri" panose="020F0502020204030204" pitchFamily="34" charset="0"/>
                        </a:rPr>
                        <a:t>8</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Assetto del territorio ed edilizia abitativa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17.904.532,44   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20232965"/>
                  </a:ext>
                </a:extLst>
              </a:tr>
              <a:tr h="190500">
                <a:tc>
                  <a:txBody>
                    <a:bodyPr/>
                    <a:lstStyle/>
                    <a:p>
                      <a:pPr algn="ctr" fontAlgn="ctr">
                        <a:buNone/>
                      </a:pPr>
                      <a:r>
                        <a:rPr lang="en-US" sz="1000">
                          <a:effectLst/>
                          <a:latin typeface="Calibri" panose="020F0502020204030204" pitchFamily="34" charset="0"/>
                        </a:rPr>
                        <a:t>9</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Sviluppo sostenibile e tutela del territorio e dell'ambiente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5.363.295,36   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32688598"/>
                  </a:ext>
                </a:extLst>
              </a:tr>
              <a:tr h="190500">
                <a:tc>
                  <a:txBody>
                    <a:bodyPr/>
                    <a:lstStyle/>
                    <a:p>
                      <a:pPr algn="ctr" fontAlgn="ctr">
                        <a:buNone/>
                      </a:pPr>
                      <a:r>
                        <a:rPr lang="en-US" sz="1000">
                          <a:effectLst/>
                          <a:latin typeface="Calibri" panose="020F0502020204030204" pitchFamily="34" charset="0"/>
                        </a:rPr>
                        <a:t>10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Trasporti e diritto alla mobilità</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13.378.079,59   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28324695"/>
                  </a:ext>
                </a:extLst>
              </a:tr>
              <a:tr h="190500">
                <a:tc>
                  <a:txBody>
                    <a:bodyPr/>
                    <a:lstStyle/>
                    <a:p>
                      <a:pPr algn="ctr" fontAlgn="ctr">
                        <a:buNone/>
                      </a:pPr>
                      <a:r>
                        <a:rPr lang="en-US" sz="1000">
                          <a:effectLst/>
                          <a:latin typeface="Calibri" panose="020F0502020204030204" pitchFamily="34" charset="0"/>
                        </a:rPr>
                        <a:t>11</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Soccorso civile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707.275,21   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34318967"/>
                  </a:ext>
                </a:extLst>
              </a:tr>
              <a:tr h="190500">
                <a:tc>
                  <a:txBody>
                    <a:bodyPr/>
                    <a:lstStyle/>
                    <a:p>
                      <a:pPr algn="ctr" fontAlgn="ctr">
                        <a:buNone/>
                      </a:pPr>
                      <a:r>
                        <a:rPr lang="en-US" sz="1000">
                          <a:effectLst/>
                          <a:latin typeface="Calibri" panose="020F0502020204030204" pitchFamily="34" charset="0"/>
                        </a:rPr>
                        <a:t>12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Diritti sociali, politiche sociali e famiglia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5.651.919,78   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580927735"/>
                  </a:ext>
                </a:extLst>
              </a:tr>
              <a:tr h="190500">
                <a:tc>
                  <a:txBody>
                    <a:bodyPr/>
                    <a:lstStyle/>
                    <a:p>
                      <a:pPr algn="ctr" fontAlgn="ctr">
                        <a:buNone/>
                      </a:pPr>
                      <a:r>
                        <a:rPr lang="en-US" sz="1000">
                          <a:effectLst/>
                          <a:latin typeface="Calibri" panose="020F0502020204030204" pitchFamily="34" charset="0"/>
                        </a:rPr>
                        <a:t>13</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Tutela della salute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81.393,66   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55364866"/>
                  </a:ext>
                </a:extLst>
              </a:tr>
              <a:tr h="190500">
                <a:tc>
                  <a:txBody>
                    <a:bodyPr/>
                    <a:lstStyle/>
                    <a:p>
                      <a:pPr algn="ctr" fontAlgn="ctr">
                        <a:buNone/>
                      </a:pPr>
                      <a:r>
                        <a:rPr lang="en-US" sz="1000">
                          <a:effectLst/>
                          <a:latin typeface="Calibri" panose="020F0502020204030204" pitchFamily="34" charset="0"/>
                        </a:rPr>
                        <a:t>14</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Sviluppo economico e competitività</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154.626,40   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3827350"/>
                  </a:ext>
                </a:extLst>
              </a:tr>
              <a:tr h="190500">
                <a:tc>
                  <a:txBody>
                    <a:bodyPr/>
                    <a:lstStyle/>
                    <a:p>
                      <a:pPr algn="ctr" fontAlgn="ctr">
                        <a:buNone/>
                      </a:pPr>
                      <a:r>
                        <a:rPr lang="en-US" sz="1000">
                          <a:effectLst/>
                          <a:latin typeface="Calibri" panose="020F0502020204030204" pitchFamily="34" charset="0"/>
                        </a:rPr>
                        <a:t>15</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Politiche per il lavoro e la formazione professionale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719.398,02   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06423067"/>
                  </a:ext>
                </a:extLst>
              </a:tr>
              <a:tr h="190500">
                <a:tc>
                  <a:txBody>
                    <a:bodyPr/>
                    <a:lstStyle/>
                    <a:p>
                      <a:pPr algn="ctr" fontAlgn="ctr">
                        <a:buNone/>
                      </a:pPr>
                      <a:r>
                        <a:rPr lang="en-US" sz="1000">
                          <a:effectLst/>
                          <a:latin typeface="Calibri" panose="020F0502020204030204" pitchFamily="34" charset="0"/>
                        </a:rPr>
                        <a:t>20</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Fondi e accantonamenti</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69935760"/>
                  </a:ext>
                </a:extLst>
              </a:tr>
              <a:tr h="190500">
                <a:tc>
                  <a:txBody>
                    <a:bodyPr/>
                    <a:lstStyle/>
                    <a:p>
                      <a:pPr algn="ctr" fontAlgn="ctr">
                        <a:buNone/>
                      </a:pPr>
                      <a:endParaRPr lang="en-US" sz="1000">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fontAlgn="ctr">
                        <a:buNone/>
                      </a:pPr>
                      <a:r>
                        <a:rPr lang="en-US" sz="1000">
                          <a:effectLst/>
                          <a:latin typeface="Calibri" panose="020F0502020204030204" pitchFamily="34" charset="0"/>
                        </a:rPr>
                        <a:t>FPV di spesa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n-US" sz="1000">
                          <a:effectLst/>
                          <a:latin typeface="+mn-lt"/>
                        </a:rPr>
                        <a:t>73.927.560,89 € </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92070390"/>
                  </a:ext>
                </a:extLst>
              </a:tr>
              <a:tr h="190500">
                <a:tc>
                  <a:txBody>
                    <a:bodyPr/>
                    <a:lstStyle/>
                    <a:p>
                      <a:pPr fontAlgn="ctr">
                        <a:buNone/>
                      </a:pPr>
                      <a:endParaRPr lang="en-US" sz="1000">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fontAlgn="ctr">
                        <a:buNone/>
                      </a:pPr>
                      <a:endParaRPr lang="en-US" sz="1000">
                        <a:effectLst/>
                        <a:latin typeface="Calibri" panose="020F0502020204030204" pitchFamily="34" charset="0"/>
                      </a:endParaRP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r" fontAlgn="ctr">
                        <a:buNone/>
                      </a:pPr>
                      <a:r>
                        <a:rPr lang="en-US" sz="1000" b="1">
                          <a:effectLst/>
                          <a:latin typeface="Calibri" panose="020F0502020204030204" pitchFamily="34" charset="0"/>
                        </a:rPr>
                        <a:t>145.916.380,32</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2000912129"/>
                  </a:ext>
                </a:extLst>
              </a:tr>
            </a:tbl>
          </a:graphicData>
        </a:graphic>
      </p:graphicFrame>
      <p:pic>
        <p:nvPicPr>
          <p:cNvPr id="4" name="Immagine 3">
            <a:extLst>
              <a:ext uri="{FF2B5EF4-FFF2-40B4-BE49-F238E27FC236}">
                <a16:creationId xmlns:a16="http://schemas.microsoft.com/office/drawing/2014/main" id="{D04C67B9-67A0-DCAF-2DFE-C6D0DA18032D}"/>
              </a:ext>
            </a:extLst>
          </p:cNvPr>
          <p:cNvPicPr>
            <a:picLocks noChangeAspect="1"/>
          </p:cNvPicPr>
          <p:nvPr/>
        </p:nvPicPr>
        <p:blipFill>
          <a:blip r:embed="rId2"/>
          <a:stretch>
            <a:fillRect/>
          </a:stretch>
        </p:blipFill>
        <p:spPr>
          <a:xfrm>
            <a:off x="5378480" y="1284792"/>
            <a:ext cx="4237087" cy="4541914"/>
          </a:xfrm>
          <a:prstGeom prst="rect">
            <a:avLst/>
          </a:prstGeom>
        </p:spPr>
      </p:pic>
    </p:spTree>
    <p:extLst>
      <p:ext uri="{BB962C8B-B14F-4D97-AF65-F5344CB8AC3E}">
        <p14:creationId xmlns:p14="http://schemas.microsoft.com/office/powerpoint/2010/main" val="343622252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346050"/>
          </a:xfrm>
        </p:spPr>
        <p:txBody>
          <a:bodyPr>
            <a:normAutofit fontScale="90000"/>
          </a:bodyPr>
          <a:lstStyle/>
          <a:p>
            <a:pPr algn="ctr"/>
            <a:r>
              <a:rPr lang="it-IT" sz="2000" b="1"/>
              <a:t>INDEBITAMENTO PRO CAPITE</a:t>
            </a:r>
          </a:p>
        </p:txBody>
      </p:sp>
      <p:sp>
        <p:nvSpPr>
          <p:cNvPr id="3" name="Segnaposto numero diapositiva 2"/>
          <p:cNvSpPr>
            <a:spLocks noGrp="1"/>
          </p:cNvSpPr>
          <p:nvPr>
            <p:ph type="sldNum" sz="quarter" idx="12"/>
          </p:nvPr>
        </p:nvSpPr>
        <p:spPr>
          <a:xfrm>
            <a:off x="8901952" y="6356351"/>
            <a:ext cx="508747" cy="365125"/>
          </a:xfrm>
        </p:spPr>
        <p:txBody>
          <a:bodyPr/>
          <a:lstStyle/>
          <a:p>
            <a:fld id="{93246BD3-667C-47A7-BD1A-1D2767476E1B}" type="slidenum">
              <a:rPr lang="it-IT" smtClean="0">
                <a:solidFill>
                  <a:prstClr val="black">
                    <a:tint val="75000"/>
                  </a:prstClr>
                </a:solidFill>
              </a:rPr>
              <a:t>16</a:t>
            </a:fld>
            <a:endParaRPr lang="it-IT">
              <a:solidFill>
                <a:prstClr val="black">
                  <a:tint val="75000"/>
                </a:prstClr>
              </a:solidFill>
            </a:endParaRPr>
          </a:p>
        </p:txBody>
      </p:sp>
      <p:sp>
        <p:nvSpPr>
          <p:cNvPr id="8"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9" name="Tabella 8">
            <a:extLst>
              <a:ext uri="{FF2B5EF4-FFF2-40B4-BE49-F238E27FC236}">
                <a16:creationId xmlns:a16="http://schemas.microsoft.com/office/drawing/2014/main" id="{D28747F9-57C6-6E34-34CB-B4C629F93F04}"/>
              </a:ext>
            </a:extLst>
          </p:cNvPr>
          <p:cNvGraphicFramePr>
            <a:graphicFrameLocks noGrp="1"/>
          </p:cNvGraphicFramePr>
          <p:nvPr>
            <p:extLst>
              <p:ext uri="{D42A27DB-BD31-4B8C-83A1-F6EECF244321}">
                <p14:modId xmlns:p14="http://schemas.microsoft.com/office/powerpoint/2010/main" val="474604835"/>
              </p:ext>
            </p:extLst>
          </p:nvPr>
        </p:nvGraphicFramePr>
        <p:xfrm>
          <a:off x="1239105" y="1151873"/>
          <a:ext cx="7213602" cy="762000"/>
        </p:xfrm>
        <a:graphic>
          <a:graphicData uri="http://schemas.openxmlformats.org/drawingml/2006/table">
            <a:tbl>
              <a:tblPr/>
              <a:tblGrid>
                <a:gridCol w="1798650">
                  <a:extLst>
                    <a:ext uri="{9D8B030D-6E8A-4147-A177-3AD203B41FA5}">
                      <a16:colId xmlns:a16="http://schemas.microsoft.com/office/drawing/2014/main" val="2065491481"/>
                    </a:ext>
                  </a:extLst>
                </a:gridCol>
                <a:gridCol w="902492">
                  <a:extLst>
                    <a:ext uri="{9D8B030D-6E8A-4147-A177-3AD203B41FA5}">
                      <a16:colId xmlns:a16="http://schemas.microsoft.com/office/drawing/2014/main" val="2137568712"/>
                    </a:ext>
                  </a:extLst>
                </a:gridCol>
                <a:gridCol w="902492">
                  <a:extLst>
                    <a:ext uri="{9D8B030D-6E8A-4147-A177-3AD203B41FA5}">
                      <a16:colId xmlns:a16="http://schemas.microsoft.com/office/drawing/2014/main" val="3635566040"/>
                    </a:ext>
                  </a:extLst>
                </a:gridCol>
                <a:gridCol w="902492">
                  <a:extLst>
                    <a:ext uri="{9D8B030D-6E8A-4147-A177-3AD203B41FA5}">
                      <a16:colId xmlns:a16="http://schemas.microsoft.com/office/drawing/2014/main" val="3537204504"/>
                    </a:ext>
                  </a:extLst>
                </a:gridCol>
                <a:gridCol w="902492">
                  <a:extLst>
                    <a:ext uri="{9D8B030D-6E8A-4147-A177-3AD203B41FA5}">
                      <a16:colId xmlns:a16="http://schemas.microsoft.com/office/drawing/2014/main" val="2444668626"/>
                    </a:ext>
                  </a:extLst>
                </a:gridCol>
                <a:gridCol w="902492">
                  <a:extLst>
                    <a:ext uri="{9D8B030D-6E8A-4147-A177-3AD203B41FA5}">
                      <a16:colId xmlns:a16="http://schemas.microsoft.com/office/drawing/2014/main" val="788492338"/>
                    </a:ext>
                  </a:extLst>
                </a:gridCol>
                <a:gridCol w="902492">
                  <a:extLst>
                    <a:ext uri="{9D8B030D-6E8A-4147-A177-3AD203B41FA5}">
                      <a16:colId xmlns:a16="http://schemas.microsoft.com/office/drawing/2014/main" val="1850753794"/>
                    </a:ext>
                  </a:extLst>
                </a:gridCol>
              </a:tblGrid>
              <a:tr h="381000">
                <a:tc>
                  <a:txBody>
                    <a:bodyPr/>
                    <a:lstStyle/>
                    <a:p>
                      <a:pPr algn="l" rtl="0" fontAlgn="b">
                        <a:buNone/>
                      </a:pPr>
                      <a:r>
                        <a:rPr lang="it-IT" sz="1100" b="1" i="0" u="none" strike="noStrike">
                          <a:solidFill>
                            <a:srgbClr val="000000"/>
                          </a:solidFill>
                          <a:effectLst/>
                          <a:latin typeface="Calibri" panose="020F0502020204030204" pitchFamily="34" charset="0"/>
                        </a:rPr>
                        <a:t>INDEBITAMENTO PRO CAPITE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it-IT" sz="1100" b="1" i="0" u="none" strike="noStrike">
                          <a:solidFill>
                            <a:srgbClr val="000000"/>
                          </a:solidFill>
                          <a:effectLst/>
                          <a:latin typeface="Calibri" panose="020F0502020204030204" pitchFamily="34" charset="0"/>
                        </a:rPr>
                        <a:t>anno 2020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it-IT" sz="1100" b="1" i="0" u="none" strike="noStrike">
                          <a:solidFill>
                            <a:srgbClr val="000000"/>
                          </a:solidFill>
                          <a:effectLst/>
                          <a:latin typeface="Calibri" panose="020F0502020204030204" pitchFamily="34" charset="0"/>
                        </a:rPr>
                        <a:t>anno 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it-IT" sz="1100" b="1" i="0" u="none" strike="noStrike">
                          <a:solidFill>
                            <a:srgbClr val="000000"/>
                          </a:solidFill>
                          <a:effectLst/>
                          <a:latin typeface="Calibri" panose="020F0502020204030204" pitchFamily="34" charset="0"/>
                        </a:rPr>
                        <a:t>anno 2022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it-IT" sz="1100" b="1" i="0" u="none" strike="noStrike">
                          <a:solidFill>
                            <a:srgbClr val="000000"/>
                          </a:solidFill>
                          <a:effectLst/>
                          <a:latin typeface="Calibri" panose="020F0502020204030204" pitchFamily="34" charset="0"/>
                        </a:rPr>
                        <a:t>anno 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it-IT" sz="1100" b="1" i="0" u="none" strike="noStrike">
                          <a:solidFill>
                            <a:srgbClr val="000000"/>
                          </a:solidFill>
                          <a:effectLst/>
                          <a:latin typeface="Calibri" panose="020F0502020204030204" pitchFamily="34" charset="0"/>
                        </a:rPr>
                        <a:t>anno 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it-IT" sz="1100" b="1" i="0" u="none" strike="noStrike">
                          <a:solidFill>
                            <a:srgbClr val="000000"/>
                          </a:solidFill>
                          <a:effectLst/>
                          <a:latin typeface="Calibri" panose="020F0502020204030204" pitchFamily="34" charset="0"/>
                        </a:rPr>
                        <a:t>anno 2025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08492696"/>
                  </a:ext>
                </a:extLst>
              </a:tr>
              <a:tr h="381000">
                <a:tc>
                  <a:txBody>
                    <a:bodyPr/>
                    <a:lstStyle/>
                    <a:p>
                      <a:pPr algn="l" rtl="0" fontAlgn="b">
                        <a:buNone/>
                      </a:pPr>
                      <a:r>
                        <a:rPr lang="it-IT" sz="1100" b="0" i="0" u="none" strike="noStrike">
                          <a:solidFill>
                            <a:srgbClr val="000000"/>
                          </a:solidFill>
                          <a:effectLst/>
                          <a:latin typeface="Calibri" panose="020F0502020204030204" pitchFamily="34" charset="0"/>
                        </a:rPr>
                        <a:t>Residuo debito mutui/popolazione</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b">
                        <a:buNone/>
                      </a:pPr>
                      <a:r>
                        <a:rPr lang="it-IT" sz="1100" b="0" i="0" u="none" strike="noStrike">
                          <a:solidFill>
                            <a:srgbClr val="000000"/>
                          </a:solidFill>
                          <a:effectLst/>
                          <a:latin typeface="Calibri" panose="020F0502020204030204" pitchFamily="34" charset="0"/>
                        </a:rPr>
                        <a:t>571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b">
                        <a:buNone/>
                      </a:pPr>
                      <a:r>
                        <a:rPr lang="it-IT" sz="1100" b="0" i="0" u="none" strike="noStrike">
                          <a:solidFill>
                            <a:srgbClr val="000000"/>
                          </a:solidFill>
                          <a:effectLst/>
                          <a:latin typeface="Calibri" panose="020F0502020204030204" pitchFamily="34" charset="0"/>
                        </a:rPr>
                        <a:t>576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b">
                        <a:buNone/>
                      </a:pPr>
                      <a:r>
                        <a:rPr lang="it-IT" sz="1100" b="0" i="0" u="none" strike="noStrike">
                          <a:solidFill>
                            <a:srgbClr val="000000"/>
                          </a:solidFill>
                          <a:effectLst/>
                          <a:latin typeface="Calibri" panose="020F0502020204030204" pitchFamily="34" charset="0"/>
                        </a:rPr>
                        <a:t>548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b">
                        <a:buNone/>
                      </a:pPr>
                      <a:r>
                        <a:rPr lang="it-IT" sz="1100" b="0" i="0" u="none" strike="noStrike">
                          <a:solidFill>
                            <a:srgbClr val="000000"/>
                          </a:solidFill>
                          <a:effectLst/>
                          <a:latin typeface="Calibri" panose="020F0502020204030204" pitchFamily="34" charset="0"/>
                        </a:rPr>
                        <a:t>536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100" b="0" i="0" u="none" strike="noStrike">
                          <a:solidFill>
                            <a:srgbClr val="000000"/>
                          </a:solidFill>
                          <a:effectLst/>
                          <a:latin typeface="Calibri" panose="020F0502020204030204" pitchFamily="34" charset="0"/>
                        </a:rPr>
                        <a:t>592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it-IT" sz="1100" b="0" i="0" u="none" strike="noStrike">
                          <a:solidFill>
                            <a:srgbClr val="000000"/>
                          </a:solidFill>
                          <a:effectLst/>
                          <a:latin typeface="Calibri" panose="020F0502020204030204" pitchFamily="34" charset="0"/>
                        </a:rPr>
                        <a:t>559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7128385"/>
                  </a:ext>
                </a:extLst>
              </a:tr>
            </a:tbl>
          </a:graphicData>
        </a:graphic>
      </p:graphicFrame>
      <p:pic>
        <p:nvPicPr>
          <p:cNvPr id="11" name="Immagine 10">
            <a:extLst>
              <a:ext uri="{FF2B5EF4-FFF2-40B4-BE49-F238E27FC236}">
                <a16:creationId xmlns:a16="http://schemas.microsoft.com/office/drawing/2014/main" id="{D4401AC1-064A-0312-261C-A504F46AAE54}"/>
              </a:ext>
            </a:extLst>
          </p:cNvPr>
          <p:cNvPicPr>
            <a:picLocks noChangeAspect="1"/>
          </p:cNvPicPr>
          <p:nvPr/>
        </p:nvPicPr>
        <p:blipFill>
          <a:blip r:embed="rId2"/>
          <a:stretch>
            <a:fillRect/>
          </a:stretch>
        </p:blipFill>
        <p:spPr>
          <a:xfrm>
            <a:off x="1324639" y="2355918"/>
            <a:ext cx="7008205" cy="3260699"/>
          </a:xfrm>
          <a:prstGeom prst="rect">
            <a:avLst/>
          </a:prstGeom>
        </p:spPr>
      </p:pic>
    </p:spTree>
    <p:extLst>
      <p:ext uri="{BB962C8B-B14F-4D97-AF65-F5344CB8AC3E}">
        <p14:creationId xmlns:p14="http://schemas.microsoft.com/office/powerpoint/2010/main" val="1629165493"/>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355"/>
            <a:ext cx="8229600" cy="179609"/>
          </a:xfrm>
        </p:spPr>
        <p:txBody>
          <a:bodyPr>
            <a:normAutofit fontScale="90000"/>
          </a:bodyPr>
          <a:lstStyle/>
          <a:p>
            <a:pPr algn="ctr"/>
            <a:r>
              <a:rPr lang="it-IT" sz="2000" b="1"/>
              <a:t>TREND INDEBITAMENTO</a:t>
            </a:r>
          </a:p>
        </p:txBody>
      </p:sp>
      <p:sp>
        <p:nvSpPr>
          <p:cNvPr id="3" name="Segnaposto numero diapositiva 2"/>
          <p:cNvSpPr>
            <a:spLocks noGrp="1"/>
          </p:cNvSpPr>
          <p:nvPr>
            <p:ph type="sldNum" sz="quarter" idx="12"/>
          </p:nvPr>
        </p:nvSpPr>
        <p:spPr>
          <a:xfrm>
            <a:off x="8903096" y="6356351"/>
            <a:ext cx="507604" cy="365125"/>
          </a:xfrm>
        </p:spPr>
        <p:txBody>
          <a:bodyPr/>
          <a:lstStyle/>
          <a:p>
            <a:fld id="{93246BD3-667C-47A7-BD1A-1D2767476E1B}" type="slidenum">
              <a:rPr lang="it-IT" smtClean="0">
                <a:solidFill>
                  <a:prstClr val="black">
                    <a:tint val="75000"/>
                  </a:prstClr>
                </a:solidFill>
              </a:rPr>
              <a:t>17</a:t>
            </a:fld>
            <a:endParaRPr lang="it-IT">
              <a:solidFill>
                <a:prstClr val="black">
                  <a:tint val="75000"/>
                </a:prstClr>
              </a:solidFill>
            </a:endParaRPr>
          </a:p>
        </p:txBody>
      </p:sp>
      <p:sp>
        <p:nvSpPr>
          <p:cNvPr id="7" name="Rettangolo 6"/>
          <p:cNvSpPr/>
          <p:nvPr/>
        </p:nvSpPr>
        <p:spPr>
          <a:xfrm>
            <a:off x="605118" y="460373"/>
            <a:ext cx="8805582" cy="577081"/>
          </a:xfrm>
          <a:prstGeom prst="rect">
            <a:avLst/>
          </a:prstGeom>
        </p:spPr>
        <p:txBody>
          <a:bodyPr wrap="square">
            <a:spAutoFit/>
          </a:bodyPr>
          <a:lstStyle/>
          <a:p>
            <a:pPr algn="just"/>
            <a:r>
              <a:rPr lang="it-IT" sz="1050"/>
              <a:t>Il Comune in questi anni ha attivato politiche di riduzione dell’indebitamento, in linea con le disposizioni normative vigenti, al fine di ridurre la spesa corrente in quanto, la spesa per interessi e la restituzione delle quote capitale dei mutui contratti insieme alla spesa per il personale, rappresentano voci di spesa che rendono particolarmente rigido il bilancio comunale. </a:t>
            </a:r>
          </a:p>
        </p:txBody>
      </p:sp>
      <p:sp>
        <p:nvSpPr>
          <p:cNvPr id="11"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9" name="Tabella 8">
            <a:extLst>
              <a:ext uri="{FF2B5EF4-FFF2-40B4-BE49-F238E27FC236}">
                <a16:creationId xmlns:a16="http://schemas.microsoft.com/office/drawing/2014/main" id="{3A05C393-BAD1-4696-8EA7-AB915E2AA5DC}"/>
              </a:ext>
            </a:extLst>
          </p:cNvPr>
          <p:cNvGraphicFramePr>
            <a:graphicFrameLocks noGrp="1"/>
          </p:cNvGraphicFramePr>
          <p:nvPr>
            <p:extLst>
              <p:ext uri="{D42A27DB-BD31-4B8C-83A1-F6EECF244321}">
                <p14:modId xmlns:p14="http://schemas.microsoft.com/office/powerpoint/2010/main" val="1633915008"/>
              </p:ext>
            </p:extLst>
          </p:nvPr>
        </p:nvGraphicFramePr>
        <p:xfrm>
          <a:off x="1346199" y="1210515"/>
          <a:ext cx="7213602" cy="2105025"/>
        </p:xfrm>
        <a:graphic>
          <a:graphicData uri="http://schemas.openxmlformats.org/drawingml/2006/table">
            <a:tbl>
              <a:tblPr/>
              <a:tblGrid>
                <a:gridCol w="1798650">
                  <a:extLst>
                    <a:ext uri="{9D8B030D-6E8A-4147-A177-3AD203B41FA5}">
                      <a16:colId xmlns:a16="http://schemas.microsoft.com/office/drawing/2014/main" val="2253995095"/>
                    </a:ext>
                  </a:extLst>
                </a:gridCol>
                <a:gridCol w="902492">
                  <a:extLst>
                    <a:ext uri="{9D8B030D-6E8A-4147-A177-3AD203B41FA5}">
                      <a16:colId xmlns:a16="http://schemas.microsoft.com/office/drawing/2014/main" val="3366859159"/>
                    </a:ext>
                  </a:extLst>
                </a:gridCol>
                <a:gridCol w="902492">
                  <a:extLst>
                    <a:ext uri="{9D8B030D-6E8A-4147-A177-3AD203B41FA5}">
                      <a16:colId xmlns:a16="http://schemas.microsoft.com/office/drawing/2014/main" val="3851547193"/>
                    </a:ext>
                  </a:extLst>
                </a:gridCol>
                <a:gridCol w="902492">
                  <a:extLst>
                    <a:ext uri="{9D8B030D-6E8A-4147-A177-3AD203B41FA5}">
                      <a16:colId xmlns:a16="http://schemas.microsoft.com/office/drawing/2014/main" val="598002283"/>
                    </a:ext>
                  </a:extLst>
                </a:gridCol>
                <a:gridCol w="902492">
                  <a:extLst>
                    <a:ext uri="{9D8B030D-6E8A-4147-A177-3AD203B41FA5}">
                      <a16:colId xmlns:a16="http://schemas.microsoft.com/office/drawing/2014/main" val="3226656981"/>
                    </a:ext>
                  </a:extLst>
                </a:gridCol>
                <a:gridCol w="902492">
                  <a:extLst>
                    <a:ext uri="{9D8B030D-6E8A-4147-A177-3AD203B41FA5}">
                      <a16:colId xmlns:a16="http://schemas.microsoft.com/office/drawing/2014/main" val="3070731283"/>
                    </a:ext>
                  </a:extLst>
                </a:gridCol>
                <a:gridCol w="902492">
                  <a:extLst>
                    <a:ext uri="{9D8B030D-6E8A-4147-A177-3AD203B41FA5}">
                      <a16:colId xmlns:a16="http://schemas.microsoft.com/office/drawing/2014/main" val="2844884427"/>
                    </a:ext>
                  </a:extLst>
                </a:gridCol>
              </a:tblGrid>
              <a:tr h="285750">
                <a:tc>
                  <a:txBody>
                    <a:bodyPr/>
                    <a:lstStyle/>
                    <a:p>
                      <a:pPr algn="ctr" rtl="0" fontAlgn="t">
                        <a:buNone/>
                      </a:pPr>
                      <a:r>
                        <a:rPr lang="it-IT" sz="800" b="1" i="0" u="none" strike="noStrike">
                          <a:solidFill>
                            <a:srgbClr val="000000"/>
                          </a:solidFill>
                          <a:effectLst/>
                          <a:latin typeface="Calibri" panose="020F0502020204030204" pitchFamily="34" charset="0"/>
                        </a:rPr>
                        <a:t> Anno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rtl="0" fontAlgn="t">
                        <a:buNone/>
                      </a:pPr>
                      <a:r>
                        <a:rPr lang="it-IT" sz="800" b="1" i="0" u="none" strike="noStrike">
                          <a:solidFill>
                            <a:srgbClr val="000000"/>
                          </a:solidFill>
                          <a:effectLst/>
                          <a:latin typeface="Calibri" panose="020F0502020204030204" pitchFamily="34" charset="0"/>
                        </a:rPr>
                        <a:t>INDEBITAMENTO 2020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rtl="0" fontAlgn="t">
                        <a:buNone/>
                      </a:pPr>
                      <a:r>
                        <a:rPr lang="it-IT" sz="800" b="1" i="0" u="none" strike="noStrike">
                          <a:solidFill>
                            <a:srgbClr val="000000"/>
                          </a:solidFill>
                          <a:effectLst/>
                          <a:latin typeface="Calibri" panose="020F0502020204030204" pitchFamily="34" charset="0"/>
                        </a:rPr>
                        <a:t>INDEBITAMENTO 2021</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rtl="0" fontAlgn="t">
                        <a:buNone/>
                      </a:pPr>
                      <a:r>
                        <a:rPr lang="it-IT" sz="800" b="1" i="0" u="none" strike="noStrike">
                          <a:solidFill>
                            <a:srgbClr val="000000"/>
                          </a:solidFill>
                          <a:effectLst/>
                          <a:latin typeface="Calibri" panose="020F0502020204030204" pitchFamily="34" charset="0"/>
                        </a:rPr>
                        <a:t>INDEBITAMENTO 2022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rtl="0" fontAlgn="t">
                        <a:buNone/>
                      </a:pPr>
                      <a:r>
                        <a:rPr lang="it-IT" sz="800" b="1" i="0" u="none" strike="noStrike">
                          <a:solidFill>
                            <a:srgbClr val="000000"/>
                          </a:solidFill>
                          <a:effectLst/>
                          <a:latin typeface="Calibri" panose="020F0502020204030204" pitchFamily="34" charset="0"/>
                        </a:rPr>
                        <a:t>INDEBITAMENTO 2023</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rtl="0" fontAlgn="t">
                        <a:buNone/>
                      </a:pPr>
                      <a:r>
                        <a:rPr lang="it-IT" sz="800" b="1" i="0" u="none" strike="noStrike">
                          <a:solidFill>
                            <a:srgbClr val="000000"/>
                          </a:solidFill>
                          <a:effectLst/>
                          <a:latin typeface="Calibri" panose="020F0502020204030204" pitchFamily="34" charset="0"/>
                        </a:rPr>
                        <a:t>INDEBITAMENTO 2024</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rtl="0" fontAlgn="t">
                        <a:buNone/>
                      </a:pPr>
                      <a:r>
                        <a:rPr lang="it-IT" sz="800" b="1" i="0" u="none" strike="noStrike">
                          <a:solidFill>
                            <a:srgbClr val="000000"/>
                          </a:solidFill>
                          <a:effectLst/>
                          <a:latin typeface="Calibri" panose="020F0502020204030204" pitchFamily="34" charset="0"/>
                        </a:rPr>
                        <a:t>INDEBITAMENTO 2025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774741886"/>
                  </a:ext>
                </a:extLst>
              </a:tr>
              <a:tr h="190500">
                <a:tc>
                  <a:txBody>
                    <a:bodyPr/>
                    <a:lstStyle/>
                    <a:p>
                      <a:pPr algn="l" rtl="0" fontAlgn="t">
                        <a:buNone/>
                      </a:pPr>
                      <a:r>
                        <a:rPr lang="it-IT" sz="800" b="1" i="0" u="none" strike="noStrike">
                          <a:solidFill>
                            <a:srgbClr val="000000"/>
                          </a:solidFill>
                          <a:effectLst/>
                          <a:latin typeface="Calibri" panose="020F0502020204030204" pitchFamily="34" charset="0"/>
                        </a:rPr>
                        <a:t>Residuo debito inizio anno</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116.210.046,99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113.189.372,60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114.181.281,30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108.780.121,31</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106.775.064,26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118.590.167,89</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solidFill>
                      <a:srgbClr val="BFBFBF"/>
                    </a:solidFill>
                  </a:tcPr>
                </a:tc>
                <a:extLst>
                  <a:ext uri="{0D108BD9-81ED-4DB2-BD59-A6C34878D82A}">
                    <a16:rowId xmlns:a16="http://schemas.microsoft.com/office/drawing/2014/main" val="2621822718"/>
                  </a:ext>
                </a:extLst>
              </a:tr>
              <a:tr h="190500">
                <a:tc>
                  <a:txBody>
                    <a:bodyPr/>
                    <a:lstStyle/>
                    <a:p>
                      <a:pPr algn="l" rtl="0" fontAlgn="t">
                        <a:buNone/>
                      </a:pPr>
                      <a:r>
                        <a:rPr lang="it-IT" sz="800" b="0" i="0" u="none" strike="noStrike">
                          <a:solidFill>
                            <a:srgbClr val="000000"/>
                          </a:solidFill>
                          <a:effectLst/>
                          <a:latin typeface="Calibri" panose="020F0502020204030204" pitchFamily="34" charset="0"/>
                        </a:rPr>
                        <a:t>Nuovi mutui per OO.PP. Varie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6.610.000,00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12.610.000,00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7.536.581,92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9.900.000,00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22.862.724,59</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3.756.877,48</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3712643264"/>
                  </a:ext>
                </a:extLst>
              </a:tr>
              <a:tr h="285750">
                <a:tc>
                  <a:txBody>
                    <a:bodyPr/>
                    <a:lstStyle/>
                    <a:p>
                      <a:pPr algn="l" rtl="0" fontAlgn="t">
                        <a:buNone/>
                      </a:pPr>
                      <a:r>
                        <a:rPr lang="it-IT" sz="800" b="0" i="0" u="none" strike="noStrike">
                          <a:solidFill>
                            <a:srgbClr val="000000"/>
                          </a:solidFill>
                          <a:effectLst/>
                          <a:latin typeface="Calibri" panose="020F0502020204030204" pitchFamily="34" charset="0"/>
                        </a:rPr>
                        <a:t>Fondo rotativo progettualità Cassa DDPP</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-117.581,92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1262262498"/>
                  </a:ext>
                </a:extLst>
              </a:tr>
              <a:tr h="285750">
                <a:tc>
                  <a:txBody>
                    <a:bodyPr/>
                    <a:lstStyle/>
                    <a:p>
                      <a:pPr algn="l" rtl="0" fontAlgn="t">
                        <a:buNone/>
                      </a:pPr>
                      <a:r>
                        <a:rPr lang="it-IT" sz="800" b="0" i="0" u="none" strike="noStrike">
                          <a:solidFill>
                            <a:srgbClr val="000000"/>
                          </a:solidFill>
                          <a:effectLst/>
                          <a:latin typeface="Calibri" panose="020F0502020204030204" pitchFamily="34" charset="0"/>
                        </a:rPr>
                        <a:t>Prestito flessibile  (decorrenza ammortamento)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3648561694"/>
                  </a:ext>
                </a:extLst>
              </a:tr>
              <a:tr h="190500">
                <a:tc>
                  <a:txBody>
                    <a:bodyPr/>
                    <a:lstStyle/>
                    <a:p>
                      <a:pPr algn="l" rtl="0" fontAlgn="t">
                        <a:buNone/>
                      </a:pPr>
                      <a:r>
                        <a:rPr lang="it-IT" sz="800" b="0" i="0" u="none" strike="noStrike">
                          <a:solidFill>
                            <a:srgbClr val="000000"/>
                          </a:solidFill>
                          <a:effectLst/>
                          <a:latin typeface="Calibri" panose="020F0502020204030204" pitchFamily="34" charset="0"/>
                        </a:rPr>
                        <a:t>Prestiti rimborsati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8.975.394,87</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10.675.706,44</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11.053.210,84</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11.435.475,13</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10.888.142,05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10.590.094,55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4216063506"/>
                  </a:ext>
                </a:extLst>
              </a:tr>
              <a:tr h="295275">
                <a:tc>
                  <a:txBody>
                    <a:bodyPr/>
                    <a:lstStyle/>
                    <a:p>
                      <a:pPr algn="l" fontAlgn="b">
                        <a:buNone/>
                      </a:pPr>
                      <a:r>
                        <a:rPr lang="it-IT" sz="800" b="0" i="0" u="none" strike="noStrike">
                          <a:solidFill>
                            <a:srgbClr val="000000"/>
                          </a:solidFill>
                          <a:effectLst/>
                          <a:latin typeface="Times New Roman" panose="02020603050405020304" pitchFamily="18" charset="0"/>
                        </a:rPr>
                        <a:t>Altre variazioni +/- (rimborso prestiti a breve, riduzioni)</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D9D9D9"/>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655.279,52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942.384,86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1.747.202,85</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352.000,00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159.478,91</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37.724,00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BFBFBF"/>
                      </a:solidFill>
                      <a:prstDash val="solid"/>
                      <a:round/>
                      <a:headEnd type="none" w="med" len="med"/>
                      <a:tailEnd type="none" w="med" len="med"/>
                    </a:lnB>
                    <a:noFill/>
                  </a:tcPr>
                </a:tc>
                <a:extLst>
                  <a:ext uri="{0D108BD9-81ED-4DB2-BD59-A6C34878D82A}">
                    <a16:rowId xmlns:a16="http://schemas.microsoft.com/office/drawing/2014/main" val="814352850"/>
                  </a:ext>
                </a:extLst>
              </a:tr>
              <a:tr h="190500">
                <a:tc>
                  <a:txBody>
                    <a:bodyPr/>
                    <a:lstStyle/>
                    <a:p>
                      <a:pPr algn="l" rtl="0" fontAlgn="t">
                        <a:buNone/>
                      </a:pPr>
                      <a:r>
                        <a:rPr lang="it-IT" sz="800" b="0" i="0" u="none" strike="noStrike">
                          <a:solidFill>
                            <a:srgbClr val="000000"/>
                          </a:solidFill>
                          <a:effectLst/>
                          <a:latin typeface="Calibri" panose="020F0502020204030204" pitchFamily="34" charset="0"/>
                        </a:rPr>
                        <a:t>Estinzioni anticipate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D9D9D9"/>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137.328,22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t">
                        <a:buNone/>
                      </a:pPr>
                      <a:r>
                        <a:rPr lang="it-IT" sz="800" b="0" i="0" u="none" strike="noStrike">
                          <a:solidFill>
                            <a:srgbClr val="000000"/>
                          </a:solidFill>
                          <a:effectLst/>
                          <a:latin typeface="Calibri" panose="020F0502020204030204" pitchFamily="34" charset="0"/>
                        </a:rPr>
                        <a:t>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BFBFBF"/>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2456675"/>
                  </a:ext>
                </a:extLst>
              </a:tr>
              <a:tr h="190500">
                <a:tc>
                  <a:txBody>
                    <a:bodyPr/>
                    <a:lstStyle/>
                    <a:p>
                      <a:pPr algn="l" rtl="0" fontAlgn="t">
                        <a:buNone/>
                      </a:pPr>
                      <a:r>
                        <a:rPr lang="it-IT" sz="800" b="1" i="0" u="none" strike="noStrike">
                          <a:solidFill>
                            <a:srgbClr val="000000"/>
                          </a:solidFill>
                          <a:effectLst/>
                          <a:latin typeface="Calibri" panose="020F0502020204030204" pitchFamily="34" charset="0"/>
                        </a:rPr>
                        <a:t>Totale debito fine anno</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113.189.372,60 </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114.181.281,30</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108.780.121,31</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106.775.064,26</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118.590.167,89</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rtl="0" fontAlgn="t">
                        <a:buNone/>
                      </a:pPr>
                      <a:r>
                        <a:rPr lang="it-IT" sz="800" b="1" i="0" u="none" strike="noStrike">
                          <a:solidFill>
                            <a:srgbClr val="000000"/>
                          </a:solidFill>
                          <a:effectLst/>
                          <a:latin typeface="Calibri" panose="020F0502020204030204" pitchFamily="34" charset="0"/>
                        </a:rPr>
                        <a:t>111.719.226,82</a:t>
                      </a: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831341031"/>
                  </a:ext>
                </a:extLst>
              </a:tr>
            </a:tbl>
          </a:graphicData>
        </a:graphic>
      </p:graphicFrame>
      <p:pic>
        <p:nvPicPr>
          <p:cNvPr id="10" name="Immagine 9">
            <a:extLst>
              <a:ext uri="{FF2B5EF4-FFF2-40B4-BE49-F238E27FC236}">
                <a16:creationId xmlns:a16="http://schemas.microsoft.com/office/drawing/2014/main" id="{A9AF3239-085C-FCB4-2472-1ACCDED02AC3}"/>
              </a:ext>
            </a:extLst>
          </p:cNvPr>
          <p:cNvPicPr>
            <a:picLocks noChangeAspect="1"/>
          </p:cNvPicPr>
          <p:nvPr/>
        </p:nvPicPr>
        <p:blipFill>
          <a:blip r:embed="rId2"/>
          <a:stretch>
            <a:fillRect/>
          </a:stretch>
        </p:blipFill>
        <p:spPr>
          <a:xfrm>
            <a:off x="2072614" y="3429000"/>
            <a:ext cx="5760771" cy="2680307"/>
          </a:xfrm>
          <a:prstGeom prst="rect">
            <a:avLst/>
          </a:prstGeom>
        </p:spPr>
      </p:pic>
    </p:spTree>
    <p:extLst>
      <p:ext uri="{BB962C8B-B14F-4D97-AF65-F5344CB8AC3E}">
        <p14:creationId xmlns:p14="http://schemas.microsoft.com/office/powerpoint/2010/main" val="927226125"/>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074F8AF5-474B-83E5-AC34-FF378915B2C4}"/>
              </a:ext>
            </a:extLst>
          </p:cNvPr>
          <p:cNvGraphicFramePr>
            <a:graphicFrameLocks noGrp="1"/>
          </p:cNvGraphicFramePr>
          <p:nvPr>
            <p:extLst>
              <p:ext uri="{D42A27DB-BD31-4B8C-83A1-F6EECF244321}">
                <p14:modId xmlns:p14="http://schemas.microsoft.com/office/powerpoint/2010/main" val="1801011724"/>
              </p:ext>
            </p:extLst>
          </p:nvPr>
        </p:nvGraphicFramePr>
        <p:xfrm>
          <a:off x="143288" y="76412"/>
          <a:ext cx="9634980" cy="5974820"/>
        </p:xfrm>
        <a:graphic>
          <a:graphicData uri="http://schemas.openxmlformats.org/drawingml/2006/table">
            <a:tbl>
              <a:tblPr firstRow="1" bandRow="1">
                <a:tableStyleId>{5C22544A-7EE6-4342-B048-85BDC9FD1C3A}</a:tableStyleId>
              </a:tblPr>
              <a:tblGrid>
                <a:gridCol w="3211660">
                  <a:extLst>
                    <a:ext uri="{9D8B030D-6E8A-4147-A177-3AD203B41FA5}">
                      <a16:colId xmlns:a16="http://schemas.microsoft.com/office/drawing/2014/main" val="886139233"/>
                    </a:ext>
                  </a:extLst>
                </a:gridCol>
                <a:gridCol w="3211660">
                  <a:extLst>
                    <a:ext uri="{9D8B030D-6E8A-4147-A177-3AD203B41FA5}">
                      <a16:colId xmlns:a16="http://schemas.microsoft.com/office/drawing/2014/main" val="2047741517"/>
                    </a:ext>
                  </a:extLst>
                </a:gridCol>
                <a:gridCol w="3211660">
                  <a:extLst>
                    <a:ext uri="{9D8B030D-6E8A-4147-A177-3AD203B41FA5}">
                      <a16:colId xmlns:a16="http://schemas.microsoft.com/office/drawing/2014/main" val="1711952582"/>
                    </a:ext>
                  </a:extLst>
                </a:gridCol>
              </a:tblGrid>
              <a:tr h="279757">
                <a:tc>
                  <a:txBody>
                    <a:bodyPr/>
                    <a:lstStyle/>
                    <a:p>
                      <a:r>
                        <a:rPr lang="en-US" sz="1000"/>
                        <a:t>MUTUI PERFEZIONATI 2025</a:t>
                      </a:r>
                    </a:p>
                  </a:txBody>
                  <a:tcPr/>
                </a:tc>
                <a:tc>
                  <a:txBody>
                    <a:bodyPr/>
                    <a:lstStyle/>
                    <a:p>
                      <a:r>
                        <a:rPr lang="en-US" sz="1000"/>
                        <a:t>IMPORTO MUTUO </a:t>
                      </a:r>
                    </a:p>
                  </a:txBody>
                  <a:tcPr/>
                </a:tc>
                <a:tc>
                  <a:txBody>
                    <a:bodyPr/>
                    <a:lstStyle/>
                    <a:p>
                      <a:r>
                        <a:rPr lang="en-US" sz="1000"/>
                        <a:t>ENTE FINANZIATORE</a:t>
                      </a:r>
                    </a:p>
                  </a:txBody>
                  <a:tcPr/>
                </a:tc>
                <a:extLst>
                  <a:ext uri="{0D108BD9-81ED-4DB2-BD59-A6C34878D82A}">
                    <a16:rowId xmlns:a16="http://schemas.microsoft.com/office/drawing/2014/main" val="970439945"/>
                  </a:ext>
                </a:extLst>
              </a:tr>
              <a:tr h="849264">
                <a:tc>
                  <a:txBody>
                    <a:bodyPr/>
                    <a:lstStyle/>
                    <a:p>
                      <a:pPr lvl="0">
                        <a:buNone/>
                      </a:pPr>
                      <a:r>
                        <a:rPr lang="en-US" sz="1000" b="0" i="0" u="none" strike="noStrike" noProof="0">
                          <a:latin typeface="Calibri"/>
                          <a:ea typeface="Calibri"/>
                          <a:cs typeface="Calibri"/>
                        </a:rPr>
                        <a:t>INTERVENTI DI MANUTENZIONE STRAORDINARIA CENTRO DIURNO MOLEN BASS CUP I92B22001350004 </a:t>
                      </a:r>
                      <a:endParaRPr lang="en-US" sz="1000"/>
                    </a:p>
                  </a:txBody>
                  <a:tcPr/>
                </a:tc>
                <a:tc>
                  <a:txBody>
                    <a:bodyPr/>
                    <a:lstStyle/>
                    <a:p>
                      <a:r>
                        <a:rPr lang="en-US" sz="1000"/>
                        <a:t>800.000,00€</a:t>
                      </a:r>
                    </a:p>
                  </a:txBody>
                  <a:tcPr/>
                </a:tc>
                <a:tc>
                  <a:txBody>
                    <a:bodyPr/>
                    <a:lstStyle/>
                    <a:p>
                      <a:pPr lvl="0">
                        <a:buNone/>
                      </a:pPr>
                      <a:r>
                        <a:rPr lang="en-US" sz="1000" b="0" i="0" u="none" strike="noStrike" noProof="0">
                          <a:latin typeface="Calibri"/>
                          <a:ea typeface="Calibri"/>
                          <a:cs typeface="Calibri"/>
                        </a:rPr>
                        <a:t>Cassa </a:t>
                      </a:r>
                      <a:r>
                        <a:rPr lang="it-IT" sz="1000" b="0" i="0" u="none" strike="noStrike" noProof="1">
                          <a:latin typeface="Calibri"/>
                          <a:ea typeface="Calibri"/>
                          <a:cs typeface="Calibri"/>
                        </a:rPr>
                        <a:t>Depostiti</a:t>
                      </a:r>
                      <a:r>
                        <a:rPr lang="en-US" sz="1000" b="0" i="0" u="none" strike="noStrike" noProof="0">
                          <a:latin typeface="Calibri"/>
                          <a:ea typeface="Calibri"/>
                          <a:cs typeface="Calibri"/>
                        </a:rPr>
                        <a:t> e </a:t>
                      </a:r>
                      <a:r>
                        <a:rPr lang="en-US" sz="1000" b="0" i="0" u="none" strike="noStrike" noProof="0" err="1">
                          <a:latin typeface="Calibri"/>
                          <a:ea typeface="Calibri"/>
                          <a:cs typeface="Calibri"/>
                        </a:rPr>
                        <a:t>Prestiti</a:t>
                      </a:r>
                      <a:r>
                        <a:rPr lang="en-US" sz="1000" b="0" i="0" u="none" strike="noStrike" noProof="0">
                          <a:latin typeface="Calibri"/>
                          <a:ea typeface="Calibri"/>
                          <a:cs typeface="Calibri"/>
                        </a:rPr>
                        <a:t> S.p.A. </a:t>
                      </a:r>
                      <a:endParaRPr lang="en-US" sz="1000"/>
                    </a:p>
                  </a:txBody>
                  <a:tcPr/>
                </a:tc>
                <a:extLst>
                  <a:ext uri="{0D108BD9-81ED-4DB2-BD59-A6C34878D82A}">
                    <a16:rowId xmlns:a16="http://schemas.microsoft.com/office/drawing/2014/main" val="2727706842"/>
                  </a:ext>
                </a:extLst>
              </a:tr>
              <a:tr h="539532">
                <a:tc>
                  <a:txBody>
                    <a:bodyPr/>
                    <a:lstStyle/>
                    <a:p>
                      <a:pPr lvl="0">
                        <a:buNone/>
                      </a:pPr>
                      <a:r>
                        <a:rPr lang="en-US" sz="1000" b="0" i="0" u="none" strike="noStrike" noProof="0">
                          <a:latin typeface="Calibri"/>
                          <a:ea typeface="Calibri"/>
                          <a:cs typeface="Calibri"/>
                        </a:rPr>
                        <a:t>REALIZZAZIONE GIUNTI DI DILATAZIONE PONTE ITALIA CUP I97H24001370004  </a:t>
                      </a:r>
                      <a:endParaRPr lang="en-US" sz="1000"/>
                    </a:p>
                  </a:txBody>
                  <a:tcPr/>
                </a:tc>
                <a:tc>
                  <a:txBody>
                    <a:bodyPr/>
                    <a:lstStyle/>
                    <a:p>
                      <a:r>
                        <a:rPr lang="en-US" sz="1000"/>
                        <a:t>250.000,00€</a:t>
                      </a:r>
                    </a:p>
                  </a:txBody>
                  <a:tcPr/>
                </a:tc>
                <a:tc>
                  <a:txBody>
                    <a:bodyPr/>
                    <a:lstStyle/>
                    <a:p>
                      <a:pPr lvl="0">
                        <a:buNone/>
                      </a:pPr>
                      <a:r>
                        <a:rPr lang="en-US" sz="1000" b="0" i="0" u="none" strike="noStrike" noProof="0">
                          <a:latin typeface="Calibri"/>
                          <a:ea typeface="Calibri"/>
                          <a:cs typeface="Calibri"/>
                        </a:rPr>
                        <a:t>Cassa </a:t>
                      </a:r>
                      <a:r>
                        <a:rPr lang="it-IT" sz="1000" b="0" i="0" u="none" strike="noStrike" noProof="0">
                          <a:latin typeface="Calibri"/>
                          <a:ea typeface="Calibri"/>
                          <a:cs typeface="Calibri"/>
                        </a:rPr>
                        <a:t>Depostiti</a:t>
                      </a:r>
                      <a:r>
                        <a:rPr lang="en-US" sz="1000" b="0" i="0" u="none" strike="noStrike" noProof="0">
                          <a:latin typeface="Calibri"/>
                          <a:ea typeface="Calibri"/>
                          <a:cs typeface="Calibri"/>
                        </a:rPr>
                        <a:t> e </a:t>
                      </a:r>
                      <a:r>
                        <a:rPr lang="en-US" sz="1000" b="0" i="0" u="none" strike="noStrike" noProof="0" err="1">
                          <a:latin typeface="Calibri"/>
                          <a:ea typeface="Calibri"/>
                          <a:cs typeface="Calibri"/>
                        </a:rPr>
                        <a:t>Prestiti</a:t>
                      </a:r>
                      <a:r>
                        <a:rPr lang="en-US" sz="1000" b="0" i="0" u="none" strike="noStrike" noProof="0">
                          <a:latin typeface="Calibri"/>
                          <a:ea typeface="Calibri"/>
                          <a:cs typeface="Calibri"/>
                        </a:rPr>
                        <a:t> S.p.A. </a:t>
                      </a:r>
                      <a:endParaRPr lang="en-US" sz="1000"/>
                    </a:p>
                  </a:txBody>
                  <a:tcPr/>
                </a:tc>
                <a:extLst>
                  <a:ext uri="{0D108BD9-81ED-4DB2-BD59-A6C34878D82A}">
                    <a16:rowId xmlns:a16="http://schemas.microsoft.com/office/drawing/2014/main" val="3515099298"/>
                  </a:ext>
                </a:extLst>
              </a:tr>
              <a:tr h="1029108">
                <a:tc>
                  <a:txBody>
                    <a:bodyPr/>
                    <a:lstStyle/>
                    <a:p>
                      <a:pPr lvl="0">
                        <a:buNone/>
                      </a:pPr>
                      <a:r>
                        <a:rPr lang="en-US" sz="1000" b="0" i="0" u="none" strike="noStrike" noProof="0">
                          <a:latin typeface="Calibri"/>
                          <a:ea typeface="Calibri"/>
                          <a:cs typeface="Calibri"/>
                        </a:rPr>
                        <a:t>PIANO INTEGRATO DI RIQUALIFICAZIONE DEI PARCHI PUBBLICI DI QUARTIERE - PARCO DI VIA PASCAL E PARCHI DEL QUARTIERE LUBIANA CUP I92F23000560004  </a:t>
                      </a:r>
                      <a:endParaRPr lang="en-US" sz="1000"/>
                    </a:p>
                  </a:txBody>
                  <a:tcPr/>
                </a:tc>
                <a:tc>
                  <a:txBody>
                    <a:bodyPr/>
                    <a:lstStyle/>
                    <a:p>
                      <a:r>
                        <a:rPr lang="en-US" sz="1000"/>
                        <a:t>399.451,90€</a:t>
                      </a:r>
                    </a:p>
                  </a:txBody>
                  <a:tcPr/>
                </a:tc>
                <a:tc>
                  <a:txBody>
                    <a:bodyPr/>
                    <a:lstStyle/>
                    <a:p>
                      <a:pPr lvl="0">
                        <a:buNone/>
                      </a:pPr>
                      <a:r>
                        <a:rPr lang="en-US" sz="1000" b="0" i="0" u="none" strike="noStrike" noProof="0">
                          <a:latin typeface="Calibri"/>
                          <a:ea typeface="Calibri"/>
                          <a:cs typeface="Calibri"/>
                        </a:rPr>
                        <a:t>Cassa </a:t>
                      </a:r>
                      <a:r>
                        <a:rPr lang="it-IT" sz="1000" b="0" i="0" u="none" strike="noStrike" noProof="0">
                          <a:latin typeface="Calibri"/>
                          <a:ea typeface="Calibri"/>
                          <a:cs typeface="Calibri"/>
                        </a:rPr>
                        <a:t>Depostiti</a:t>
                      </a:r>
                      <a:r>
                        <a:rPr lang="en-US" sz="1000" b="0" i="0" u="none" strike="noStrike" noProof="0">
                          <a:latin typeface="Calibri"/>
                          <a:ea typeface="Calibri"/>
                          <a:cs typeface="Calibri"/>
                        </a:rPr>
                        <a:t> e </a:t>
                      </a:r>
                      <a:r>
                        <a:rPr lang="en-US" sz="1000" b="0" i="0" u="none" strike="noStrike" noProof="0" err="1">
                          <a:latin typeface="Calibri"/>
                          <a:ea typeface="Calibri"/>
                          <a:cs typeface="Calibri"/>
                        </a:rPr>
                        <a:t>Prestiti</a:t>
                      </a:r>
                      <a:r>
                        <a:rPr lang="en-US" sz="1000" b="0" i="0" u="none" strike="noStrike" noProof="0">
                          <a:latin typeface="Calibri"/>
                          <a:ea typeface="Calibri"/>
                          <a:cs typeface="Calibri"/>
                        </a:rPr>
                        <a:t> S.p.A. </a:t>
                      </a:r>
                      <a:endParaRPr lang="en-US" sz="1000"/>
                    </a:p>
                  </a:txBody>
                  <a:tcPr/>
                </a:tc>
                <a:extLst>
                  <a:ext uri="{0D108BD9-81ED-4DB2-BD59-A6C34878D82A}">
                    <a16:rowId xmlns:a16="http://schemas.microsoft.com/office/drawing/2014/main" val="1043937179"/>
                  </a:ext>
                </a:extLst>
              </a:tr>
              <a:tr h="689402">
                <a:tc>
                  <a:txBody>
                    <a:bodyPr/>
                    <a:lstStyle/>
                    <a:p>
                      <a:pPr lvl="0">
                        <a:buNone/>
                      </a:pPr>
                      <a:r>
                        <a:rPr lang="en-US" sz="1000" b="0" i="0" u="none" strike="noStrike" noProof="0">
                          <a:latin typeface="Calibri"/>
                          <a:ea typeface="Calibri"/>
                          <a:cs typeface="Calibri"/>
                        </a:rPr>
                        <a:t>INTERVENTI DI ADEGUAMENTO NORMATIVO TEATRO AL PARCO CUP I92H23000820004  </a:t>
                      </a:r>
                      <a:endParaRPr lang="en-US" sz="1000"/>
                    </a:p>
                  </a:txBody>
                  <a:tcPr/>
                </a:tc>
                <a:tc>
                  <a:txBody>
                    <a:bodyPr/>
                    <a:lstStyle/>
                    <a:p>
                      <a:r>
                        <a:rPr lang="en-US" sz="1000"/>
                        <a:t>953.551,22€</a:t>
                      </a:r>
                    </a:p>
                  </a:txBody>
                  <a:tcPr/>
                </a:tc>
                <a:tc>
                  <a:txBody>
                    <a:bodyPr/>
                    <a:lstStyle/>
                    <a:p>
                      <a:pPr lvl="0">
                        <a:buNone/>
                      </a:pPr>
                      <a:r>
                        <a:rPr lang="en-US" sz="1000" b="0" i="0" u="none" strike="noStrike" noProof="0">
                          <a:latin typeface="Calibri"/>
                          <a:ea typeface="Calibri"/>
                          <a:cs typeface="Calibri"/>
                        </a:rPr>
                        <a:t>Istituto per il Credito </a:t>
                      </a:r>
                      <a:r>
                        <a:rPr lang="en-US" sz="1000" b="0" i="0" u="none" strike="noStrike" noProof="0" err="1">
                          <a:latin typeface="Calibri"/>
                          <a:ea typeface="Calibri"/>
                          <a:cs typeface="Calibri"/>
                        </a:rPr>
                        <a:t>Sportivo</a:t>
                      </a:r>
                      <a:r>
                        <a:rPr lang="en-US" sz="1000" b="0" i="0" u="none" strike="noStrike" noProof="0">
                          <a:latin typeface="Calibri"/>
                          <a:ea typeface="Calibri"/>
                          <a:cs typeface="Calibri"/>
                        </a:rPr>
                        <a:t> e </a:t>
                      </a:r>
                      <a:r>
                        <a:rPr lang="en-US" sz="1000" b="0" i="0" u="none" strike="noStrike" noProof="0" err="1">
                          <a:latin typeface="Calibri"/>
                          <a:ea typeface="Calibri"/>
                          <a:cs typeface="Calibri"/>
                        </a:rPr>
                        <a:t>Culturale</a:t>
                      </a:r>
                      <a:r>
                        <a:rPr lang="en-US" sz="1000" b="0" i="0" u="none" strike="noStrike" noProof="0">
                          <a:latin typeface="Calibri"/>
                          <a:ea typeface="Calibri"/>
                          <a:cs typeface="Calibri"/>
                        </a:rPr>
                        <a:t> S.p.A. </a:t>
                      </a:r>
                      <a:endParaRPr lang="en-US" sz="1000"/>
                    </a:p>
                  </a:txBody>
                  <a:tcPr/>
                </a:tc>
                <a:extLst>
                  <a:ext uri="{0D108BD9-81ED-4DB2-BD59-A6C34878D82A}">
                    <a16:rowId xmlns:a16="http://schemas.microsoft.com/office/drawing/2014/main" val="563020175"/>
                  </a:ext>
                </a:extLst>
              </a:tr>
              <a:tr h="409644">
                <a:tc>
                  <a:txBody>
                    <a:bodyPr/>
                    <a:lstStyle/>
                    <a:p>
                      <a:pPr lvl="0">
                        <a:buNone/>
                      </a:pPr>
                      <a:r>
                        <a:rPr lang="en-US" sz="1000" b="0" i="0" u="none" strike="noStrike" noProof="0">
                          <a:latin typeface="Calibri"/>
                          <a:ea typeface="Calibri"/>
                          <a:cs typeface="Calibri"/>
                        </a:rPr>
                        <a:t>REALIZZAZIONE PISTA CICLABILE CERVARA - BAGANZOLA CUP I91B24000230004 </a:t>
                      </a:r>
                      <a:endParaRPr lang="en-US" sz="1000"/>
                    </a:p>
                  </a:txBody>
                  <a:tcPr/>
                </a:tc>
                <a:tc>
                  <a:txBody>
                    <a:bodyPr/>
                    <a:lstStyle/>
                    <a:p>
                      <a:r>
                        <a:rPr lang="en-US" sz="1000"/>
                        <a:t>482.871,20€</a:t>
                      </a:r>
                    </a:p>
                  </a:txBody>
                  <a:tcPr/>
                </a:tc>
                <a:tc>
                  <a:txBody>
                    <a:bodyPr/>
                    <a:lstStyle/>
                    <a:p>
                      <a:pPr lvl="0">
                        <a:buNone/>
                      </a:pPr>
                      <a:r>
                        <a:rPr lang="en-US" sz="1000" b="0" i="0" u="none" strike="noStrike" noProof="0">
                          <a:latin typeface="Calibri"/>
                          <a:ea typeface="Calibri"/>
                          <a:cs typeface="Calibri"/>
                        </a:rPr>
                        <a:t>Istituto per il Credito Sportivo e </a:t>
                      </a:r>
                      <a:r>
                        <a:rPr lang="en-US" sz="1000" b="0" i="0" u="none" strike="noStrike" noProof="0" err="1">
                          <a:latin typeface="Calibri"/>
                          <a:ea typeface="Calibri"/>
                          <a:cs typeface="Calibri"/>
                        </a:rPr>
                        <a:t>Culturale</a:t>
                      </a:r>
                      <a:r>
                        <a:rPr lang="en-US" sz="1000" b="0" i="0" u="none" strike="noStrike" noProof="0">
                          <a:latin typeface="Calibri"/>
                          <a:ea typeface="Calibri"/>
                          <a:cs typeface="Calibri"/>
                        </a:rPr>
                        <a:t> S.p.A. </a:t>
                      </a:r>
                      <a:endParaRPr lang="en-US" sz="1000"/>
                    </a:p>
                  </a:txBody>
                  <a:tcPr/>
                </a:tc>
                <a:extLst>
                  <a:ext uri="{0D108BD9-81ED-4DB2-BD59-A6C34878D82A}">
                    <a16:rowId xmlns:a16="http://schemas.microsoft.com/office/drawing/2014/main" val="3564184995"/>
                  </a:ext>
                </a:extLst>
              </a:tr>
              <a:tr h="409644">
                <a:tc>
                  <a:txBody>
                    <a:bodyPr/>
                    <a:lstStyle/>
                    <a:p>
                      <a:pPr lvl="0">
                        <a:buNone/>
                      </a:pPr>
                      <a:r>
                        <a:rPr lang="en-US" sz="1000" b="0" i="0" u="none" strike="noStrike" noProof="0">
                          <a:latin typeface="Calibri"/>
                          <a:ea typeface="Calibri"/>
                          <a:cs typeface="Calibri"/>
                        </a:rPr>
                        <a:t>PISTA CICLABILE VIA EMILIA - EX SALAMINI CUP I91B23000310004 </a:t>
                      </a:r>
                      <a:endParaRPr lang="en-US" sz="1000"/>
                    </a:p>
                  </a:txBody>
                  <a:tcPr/>
                </a:tc>
                <a:tc>
                  <a:txBody>
                    <a:bodyPr/>
                    <a:lstStyle/>
                    <a:p>
                      <a:r>
                        <a:rPr lang="en-US" sz="1000"/>
                        <a:t>374.877,76€</a:t>
                      </a:r>
                    </a:p>
                  </a:txBody>
                  <a:tcPr/>
                </a:tc>
                <a:tc>
                  <a:txBody>
                    <a:bodyPr/>
                    <a:lstStyle/>
                    <a:p>
                      <a:pPr lvl="0">
                        <a:buNone/>
                      </a:pPr>
                      <a:r>
                        <a:rPr lang="en-US" sz="1000" b="0" i="0" u="none" strike="noStrike" noProof="0">
                          <a:latin typeface="Calibri"/>
                          <a:ea typeface="Calibri"/>
                          <a:cs typeface="Calibri"/>
                        </a:rPr>
                        <a:t>Istituto per il Credito Sportivo e </a:t>
                      </a:r>
                      <a:r>
                        <a:rPr lang="it-IT" sz="1000" b="0" i="0" u="none" strike="noStrike" noProof="1">
                          <a:latin typeface="Calibri"/>
                          <a:ea typeface="Calibri"/>
                          <a:cs typeface="Calibri"/>
                        </a:rPr>
                        <a:t>Culturale</a:t>
                      </a:r>
                      <a:r>
                        <a:rPr lang="en-US" sz="1000" b="0" i="0" u="none" strike="noStrike" noProof="0">
                          <a:latin typeface="Calibri"/>
                          <a:ea typeface="Calibri"/>
                          <a:cs typeface="Calibri"/>
                        </a:rPr>
                        <a:t> S.p.A. </a:t>
                      </a:r>
                      <a:endParaRPr lang="en-US" sz="1000"/>
                    </a:p>
                  </a:txBody>
                  <a:tcPr/>
                </a:tc>
                <a:extLst>
                  <a:ext uri="{0D108BD9-81ED-4DB2-BD59-A6C34878D82A}">
                    <a16:rowId xmlns:a16="http://schemas.microsoft.com/office/drawing/2014/main" val="864167182"/>
                  </a:ext>
                </a:extLst>
              </a:tr>
              <a:tr h="569507">
                <a:tc>
                  <a:txBody>
                    <a:bodyPr/>
                    <a:lstStyle/>
                    <a:p>
                      <a:pPr lvl="0">
                        <a:buNone/>
                      </a:pPr>
                      <a:r>
                        <a:rPr lang="en-US" sz="1000" b="0" i="0" u="none" strike="noStrike" noProof="0">
                          <a:latin typeface="Calibri"/>
                          <a:ea typeface="Calibri"/>
                          <a:cs typeface="Calibri"/>
                        </a:rPr>
                        <a:t>NUOVO BLOCCO SPOGLIATOI CON ANNESSO LOCALE RISTORO IMPIANTO SPORTIVO BASEBALL TULLO MASSERA IN VIA PARIGI - CUP I95B24000240004 </a:t>
                      </a:r>
                      <a:endParaRPr lang="en-US" sz="1000"/>
                    </a:p>
                  </a:txBody>
                  <a:tcPr/>
                </a:tc>
                <a:tc>
                  <a:txBody>
                    <a:bodyPr/>
                    <a:lstStyle/>
                    <a:p>
                      <a:r>
                        <a:rPr lang="en-US" sz="1000"/>
                        <a:t>496.125,40€</a:t>
                      </a:r>
                    </a:p>
                  </a:txBody>
                  <a:tcPr/>
                </a:tc>
                <a:tc>
                  <a:txBody>
                    <a:bodyPr/>
                    <a:lstStyle/>
                    <a:p>
                      <a:pPr lvl="0">
                        <a:buNone/>
                      </a:pPr>
                      <a:r>
                        <a:rPr lang="en-US" sz="1000" b="0" i="0" u="none" strike="noStrike" noProof="0">
                          <a:latin typeface="Calibri"/>
                          <a:ea typeface="Calibri"/>
                          <a:cs typeface="Calibri"/>
                        </a:rPr>
                        <a:t>Istituto per il Credito </a:t>
                      </a:r>
                      <a:r>
                        <a:rPr lang="en-US" sz="1000" b="0" i="0" u="none" strike="noStrike" noProof="0" err="1">
                          <a:latin typeface="Calibri"/>
                          <a:ea typeface="Calibri"/>
                          <a:cs typeface="Calibri"/>
                        </a:rPr>
                        <a:t>Sportivo</a:t>
                      </a:r>
                      <a:r>
                        <a:rPr lang="en-US" sz="1000" b="0" i="0" u="none" strike="noStrike" noProof="0">
                          <a:latin typeface="Calibri"/>
                          <a:ea typeface="Calibri"/>
                          <a:cs typeface="Calibri"/>
                        </a:rPr>
                        <a:t> e </a:t>
                      </a:r>
                      <a:r>
                        <a:rPr lang="en-US" sz="1000" b="0" i="0" u="none" strike="noStrike" noProof="0" err="1">
                          <a:latin typeface="Calibri"/>
                          <a:ea typeface="Calibri"/>
                          <a:cs typeface="Calibri"/>
                        </a:rPr>
                        <a:t>Culturale</a:t>
                      </a:r>
                      <a:r>
                        <a:rPr lang="en-US" sz="1000" b="0" i="0" u="none" strike="noStrike" noProof="0">
                          <a:latin typeface="Calibri"/>
                          <a:ea typeface="Calibri"/>
                          <a:cs typeface="Calibri"/>
                        </a:rPr>
                        <a:t> S.p.A. </a:t>
                      </a:r>
                      <a:endParaRPr lang="en-US" sz="1000"/>
                    </a:p>
                  </a:txBody>
                  <a:tcPr/>
                </a:tc>
                <a:extLst>
                  <a:ext uri="{0D108BD9-81ED-4DB2-BD59-A6C34878D82A}">
                    <a16:rowId xmlns:a16="http://schemas.microsoft.com/office/drawing/2014/main" val="2057282410"/>
                  </a:ext>
                </a:extLst>
              </a:tr>
              <a:tr h="399654">
                <a:tc>
                  <a:txBody>
                    <a:bodyPr/>
                    <a:lstStyle/>
                    <a:p>
                      <a:pPr lvl="0">
                        <a:buNone/>
                      </a:pPr>
                      <a:r>
                        <a:rPr lang="en-US" sz="1000" b="1" i="0" u="none" strike="noStrike" noProof="0">
                          <a:latin typeface="Calibri"/>
                          <a:ea typeface="Calibri"/>
                          <a:cs typeface="Calibri"/>
                        </a:rPr>
                        <a:t>TOTALE MUTUI PERFEZIONATI NEL 2025</a:t>
                      </a:r>
                      <a:r>
                        <a:rPr lang="en-US" sz="1000" b="0" i="0" u="none" strike="noStrike" noProof="0">
                          <a:latin typeface="Calibri"/>
                          <a:ea typeface="Calibri"/>
                          <a:cs typeface="Calibri"/>
                        </a:rPr>
                        <a:t> </a:t>
                      </a:r>
                      <a:endParaRPr lang="en-US" sz="1000"/>
                    </a:p>
                  </a:txBody>
                  <a:tcPr/>
                </a:tc>
                <a:tc>
                  <a:txBody>
                    <a:bodyPr/>
                    <a:lstStyle/>
                    <a:p>
                      <a:pPr lvl="0">
                        <a:buNone/>
                      </a:pPr>
                      <a:r>
                        <a:rPr lang="en-US" sz="1000"/>
                        <a:t>3.756.877,48€</a:t>
                      </a:r>
                    </a:p>
                  </a:txBody>
                  <a:tcPr/>
                </a:tc>
                <a:tc>
                  <a:txBody>
                    <a:bodyPr/>
                    <a:lstStyle/>
                    <a:p>
                      <a:pPr lvl="0">
                        <a:buNone/>
                      </a:pPr>
                      <a:endParaRPr lang="en-US" sz="1000"/>
                    </a:p>
                  </a:txBody>
                  <a:tcPr/>
                </a:tc>
                <a:extLst>
                  <a:ext uri="{0D108BD9-81ED-4DB2-BD59-A6C34878D82A}">
                    <a16:rowId xmlns:a16="http://schemas.microsoft.com/office/drawing/2014/main" val="552643779"/>
                  </a:ext>
                </a:extLst>
              </a:tr>
              <a:tr h="399654">
                <a:tc>
                  <a:txBody>
                    <a:bodyPr/>
                    <a:lstStyle/>
                    <a:p>
                      <a:pPr lvl="0">
                        <a:buNone/>
                      </a:pPr>
                      <a:r>
                        <a:rPr lang="en-US" sz="1000"/>
                        <a:t>MUTI CDCP</a:t>
                      </a:r>
                    </a:p>
                  </a:txBody>
                  <a:tcPr/>
                </a:tc>
                <a:tc>
                  <a:txBody>
                    <a:bodyPr/>
                    <a:lstStyle/>
                    <a:p>
                      <a:pPr lvl="0">
                        <a:buNone/>
                      </a:pPr>
                      <a:r>
                        <a:rPr lang="en-US" sz="1000" b="1"/>
                        <a:t>1.449.451,90€</a:t>
                      </a:r>
                    </a:p>
                  </a:txBody>
                  <a:tcPr/>
                </a:tc>
                <a:tc>
                  <a:txBody>
                    <a:bodyPr/>
                    <a:lstStyle/>
                    <a:p>
                      <a:pPr lvl="0">
                        <a:buNone/>
                      </a:pPr>
                      <a:endParaRPr lang="en-US" sz="1000"/>
                    </a:p>
                  </a:txBody>
                  <a:tcPr/>
                </a:tc>
                <a:extLst>
                  <a:ext uri="{0D108BD9-81ED-4DB2-BD59-A6C34878D82A}">
                    <a16:rowId xmlns:a16="http://schemas.microsoft.com/office/drawing/2014/main" val="36654832"/>
                  </a:ext>
                </a:extLst>
              </a:tr>
              <a:tr h="399654">
                <a:tc>
                  <a:txBody>
                    <a:bodyPr/>
                    <a:lstStyle/>
                    <a:p>
                      <a:pPr lvl="0">
                        <a:buNone/>
                      </a:pPr>
                      <a:r>
                        <a:rPr lang="en-US" sz="1000"/>
                        <a:t>MUTUI ICSC</a:t>
                      </a:r>
                    </a:p>
                  </a:txBody>
                  <a:tcPr/>
                </a:tc>
                <a:tc>
                  <a:txBody>
                    <a:bodyPr/>
                    <a:lstStyle/>
                    <a:p>
                      <a:pPr lvl="0">
                        <a:buNone/>
                      </a:pPr>
                      <a:r>
                        <a:rPr lang="en-US" sz="1000" b="1"/>
                        <a:t>2.307.425,58€</a:t>
                      </a:r>
                    </a:p>
                  </a:txBody>
                  <a:tcPr/>
                </a:tc>
                <a:tc>
                  <a:txBody>
                    <a:bodyPr/>
                    <a:lstStyle/>
                    <a:p>
                      <a:pPr lvl="0">
                        <a:buNone/>
                      </a:pPr>
                      <a:endParaRPr lang="en-US" sz="1000"/>
                    </a:p>
                  </a:txBody>
                  <a:tcPr/>
                </a:tc>
                <a:extLst>
                  <a:ext uri="{0D108BD9-81ED-4DB2-BD59-A6C34878D82A}">
                    <a16:rowId xmlns:a16="http://schemas.microsoft.com/office/drawing/2014/main" val="2204683230"/>
                  </a:ext>
                </a:extLst>
              </a:tr>
            </a:tbl>
          </a:graphicData>
        </a:graphic>
      </p:graphicFrame>
    </p:spTree>
    <p:extLst>
      <p:ext uri="{BB962C8B-B14F-4D97-AF65-F5344CB8AC3E}">
        <p14:creationId xmlns:p14="http://schemas.microsoft.com/office/powerpoint/2010/main" val="426788053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490066"/>
          </a:xfrm>
        </p:spPr>
        <p:txBody>
          <a:bodyPr>
            <a:normAutofit/>
          </a:bodyPr>
          <a:lstStyle/>
          <a:p>
            <a:pPr algn="ctr"/>
            <a:r>
              <a:rPr lang="it-IT" sz="2000" b="1"/>
              <a:t>SERVIZI A DOMANDA INDIVIDUALE</a:t>
            </a:r>
          </a:p>
        </p:txBody>
      </p:sp>
      <p:sp>
        <p:nvSpPr>
          <p:cNvPr id="3" name="Segnaposto numero diapositiva 2"/>
          <p:cNvSpPr>
            <a:spLocks noGrp="1"/>
          </p:cNvSpPr>
          <p:nvPr>
            <p:ph type="sldNum" sz="quarter" idx="12"/>
          </p:nvPr>
        </p:nvSpPr>
        <p:spPr>
          <a:xfrm>
            <a:off x="8848164" y="6356351"/>
            <a:ext cx="562535" cy="365125"/>
          </a:xfrm>
        </p:spPr>
        <p:txBody>
          <a:bodyPr/>
          <a:lstStyle/>
          <a:p>
            <a:fld id="{93246BD3-667C-47A7-BD1A-1D2767476E1B}" type="slidenum">
              <a:rPr lang="it-IT" smtClean="0">
                <a:solidFill>
                  <a:prstClr val="black">
                    <a:tint val="75000"/>
                  </a:prstClr>
                </a:solidFill>
              </a:rPr>
              <a:t>19</a:t>
            </a:fld>
            <a:endParaRPr lang="it-IT">
              <a:solidFill>
                <a:prstClr val="black">
                  <a:tint val="75000"/>
                </a:prstClr>
              </a:solidFill>
            </a:endParaRPr>
          </a:p>
        </p:txBody>
      </p:sp>
      <p:sp>
        <p:nvSpPr>
          <p:cNvPr id="4" name="Rettangolo 3"/>
          <p:cNvSpPr/>
          <p:nvPr/>
        </p:nvSpPr>
        <p:spPr>
          <a:xfrm>
            <a:off x="776537" y="735524"/>
            <a:ext cx="8352928" cy="738664"/>
          </a:xfrm>
          <a:prstGeom prst="rect">
            <a:avLst/>
          </a:prstGeom>
        </p:spPr>
        <p:txBody>
          <a:bodyPr wrap="square">
            <a:spAutoFit/>
          </a:bodyPr>
          <a:lstStyle/>
          <a:p>
            <a:pPr algn="just"/>
            <a:r>
              <a:rPr lang="it-IT" sz="1050"/>
              <a:t>Per “servizi a domanda individuale” si intendono tutti quei servizi che l’Ente gestisce direttamente, non in ragione di una specifica delega o norma di legge, ma come servizio erogato alla cittadinanza che ne faccia richiesta e che non siano classificate come non onerose ex lege. Il Decreto del Ministero dell'Interno 31.12.1983 individua le categorie di servizi classificabili quali “servizi a domanda individuale. Il Comune di Parma, nell’ambito delle suddette categorie, eroga i seguenti servizi:</a:t>
            </a:r>
          </a:p>
        </p:txBody>
      </p:sp>
      <p:sp>
        <p:nvSpPr>
          <p:cNvPr id="9"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7" name="Table 6">
            <a:extLst>
              <a:ext uri="{FF2B5EF4-FFF2-40B4-BE49-F238E27FC236}">
                <a16:creationId xmlns:a16="http://schemas.microsoft.com/office/drawing/2014/main" id="{A38AA7B4-9290-45AE-B165-BE06BA458633}"/>
              </a:ext>
            </a:extLst>
          </p:cNvPr>
          <p:cNvGraphicFramePr>
            <a:graphicFrameLocks noGrp="1"/>
          </p:cNvGraphicFramePr>
          <p:nvPr>
            <p:extLst>
              <p:ext uri="{D42A27DB-BD31-4B8C-83A1-F6EECF244321}">
                <p14:modId xmlns:p14="http://schemas.microsoft.com/office/powerpoint/2010/main" val="1848182843"/>
              </p:ext>
            </p:extLst>
          </p:nvPr>
        </p:nvGraphicFramePr>
        <p:xfrm>
          <a:off x="1276539" y="1470291"/>
          <a:ext cx="6559360" cy="3625215"/>
        </p:xfrm>
        <a:graphic>
          <a:graphicData uri="http://schemas.openxmlformats.org/drawingml/2006/table">
            <a:tbl>
              <a:tblPr bandRow="1">
                <a:tableStyleId>{5C22544A-7EE6-4342-B048-85BDC9FD1C3A}</a:tableStyleId>
              </a:tblPr>
              <a:tblGrid>
                <a:gridCol w="2381061">
                  <a:extLst>
                    <a:ext uri="{9D8B030D-6E8A-4147-A177-3AD203B41FA5}">
                      <a16:colId xmlns:a16="http://schemas.microsoft.com/office/drawing/2014/main" val="124082958"/>
                    </a:ext>
                  </a:extLst>
                </a:gridCol>
                <a:gridCol w="1511929">
                  <a:extLst>
                    <a:ext uri="{9D8B030D-6E8A-4147-A177-3AD203B41FA5}">
                      <a16:colId xmlns:a16="http://schemas.microsoft.com/office/drawing/2014/main" val="2992679000"/>
                    </a:ext>
                  </a:extLst>
                </a:gridCol>
                <a:gridCol w="1403287">
                  <a:extLst>
                    <a:ext uri="{9D8B030D-6E8A-4147-A177-3AD203B41FA5}">
                      <a16:colId xmlns:a16="http://schemas.microsoft.com/office/drawing/2014/main" val="1096332828"/>
                    </a:ext>
                  </a:extLst>
                </a:gridCol>
                <a:gridCol w="1263083">
                  <a:extLst>
                    <a:ext uri="{9D8B030D-6E8A-4147-A177-3AD203B41FA5}">
                      <a16:colId xmlns:a16="http://schemas.microsoft.com/office/drawing/2014/main" val="1931935636"/>
                    </a:ext>
                  </a:extLst>
                </a:gridCol>
              </a:tblGrid>
              <a:tr h="409575">
                <a:tc gridSpan="4">
                  <a:txBody>
                    <a:bodyPr/>
                    <a:lstStyle/>
                    <a:p>
                      <a:pPr algn="ctr" fontAlgn="ctr">
                        <a:buNone/>
                      </a:pPr>
                      <a:r>
                        <a:rPr lang="en-US" sz="1000" b="1">
                          <a:effectLst/>
                          <a:latin typeface="Calibri" panose="020F0502020204030204" pitchFamily="34" charset="0"/>
                        </a:rPr>
                        <a:t>RENDICONTO 2025</a:t>
                      </a:r>
                    </a:p>
                  </a:txBody>
                  <a:tcPr marL="9525" marR="9525" marT="9525"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no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08081596"/>
                  </a:ext>
                </a:extLst>
              </a:tr>
              <a:tr h="0">
                <a:tc>
                  <a:txBody>
                    <a:bodyPr/>
                    <a:lstStyle/>
                    <a:p>
                      <a:pPr fontAlgn="t">
                        <a:buNone/>
                      </a:pPr>
                      <a:endParaRPr lang="en-US" sz="1000">
                        <a:effectLst/>
                        <a:latin typeface="Calibri" panose="020F0502020204030204" pitchFamily="34"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t">
                        <a:buNone/>
                      </a:pPr>
                      <a:endParaRPr lang="en-US" sz="1000">
                        <a:effectLst/>
                        <a:latin typeface="Calibri" panose="020F0502020204030204" pitchFamily="34"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t">
                        <a:buNone/>
                      </a:pPr>
                      <a:endParaRPr lang="en-US" sz="1000">
                        <a:effectLst/>
                        <a:latin typeface="Calibri" panose="020F0502020204030204" pitchFamily="34"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t">
                        <a:buNone/>
                      </a:pPr>
                      <a:endParaRPr lang="en-US" sz="1000">
                        <a:effectLst/>
                        <a:latin typeface="Calibri" panose="020F0502020204030204" pitchFamily="34"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303922533"/>
                  </a:ext>
                </a:extLst>
              </a:tr>
              <a:tr h="304800">
                <a:tc>
                  <a:txBody>
                    <a:bodyPr/>
                    <a:lstStyle/>
                    <a:p>
                      <a:pPr fontAlgn="ctr">
                        <a:buNone/>
                      </a:pPr>
                      <a:r>
                        <a:rPr lang="en-US" sz="1000" b="1">
                          <a:effectLst/>
                          <a:latin typeface="Calibri" panose="020F0502020204030204" pitchFamily="34" charset="0"/>
                        </a:rPr>
                        <a:t>SERVIZIO A DOMANDA INDIVIDUALE</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ctr">
                        <a:buNone/>
                      </a:pPr>
                      <a:r>
                        <a:rPr lang="en-US" sz="1000" b="1">
                          <a:effectLst/>
                          <a:latin typeface="Calibri" panose="020F0502020204030204" pitchFamily="34" charset="0"/>
                        </a:rPr>
                        <a:t>ENTRATA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ctr">
                        <a:buNone/>
                      </a:pPr>
                      <a:r>
                        <a:rPr lang="en-US" sz="1000" b="1">
                          <a:effectLst/>
                          <a:latin typeface="Calibri" panose="020F0502020204030204" pitchFamily="34" charset="0"/>
                        </a:rPr>
                        <a:t>SPESA</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ctr" fontAlgn="ctr">
                        <a:buNone/>
                      </a:pPr>
                      <a:r>
                        <a:rPr lang="en-US" sz="1000" b="1">
                          <a:effectLst/>
                          <a:latin typeface="Calibri" panose="020F0502020204030204" pitchFamily="34" charset="0"/>
                        </a:rPr>
                        <a:t>%</a:t>
                      </a:r>
                    </a:p>
                  </a:txBody>
                  <a:tcPr marL="9525" marR="9525" marT="9525"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extLst>
                  <a:ext uri="{0D108BD9-81ED-4DB2-BD59-A6C34878D82A}">
                    <a16:rowId xmlns:a16="http://schemas.microsoft.com/office/drawing/2014/main" val="4015812604"/>
                  </a:ext>
                </a:extLst>
              </a:tr>
              <a:tr h="276225">
                <a:tc>
                  <a:txBody>
                    <a:bodyPr/>
                    <a:lstStyle/>
                    <a:p>
                      <a:pPr fontAlgn="t">
                        <a:buNone/>
                      </a:pPr>
                      <a:r>
                        <a:rPr lang="en-US" sz="1000">
                          <a:effectLst/>
                          <a:latin typeface="Calibri" panose="020F0502020204030204" pitchFamily="34" charset="0"/>
                        </a:rPr>
                        <a:t>SERVIZIO INTEGRATIVO INFANZIA</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€ 12.671.378,19</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€ 32.920.841,55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00">
                          <a:effectLst/>
                          <a:latin typeface="Calibri" panose="020F0502020204030204" pitchFamily="34" charset="0"/>
                        </a:rPr>
                        <a:t>38,49%</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89348316"/>
                  </a:ext>
                </a:extLst>
              </a:tr>
              <a:tr h="276225">
                <a:tc>
                  <a:txBody>
                    <a:bodyPr/>
                    <a:lstStyle/>
                    <a:p>
                      <a:pPr fontAlgn="t">
                        <a:buNone/>
                      </a:pPr>
                      <a:r>
                        <a:rPr lang="en-US" sz="1000">
                          <a:effectLst/>
                          <a:latin typeface="Calibri" panose="020F0502020204030204" pitchFamily="34" charset="0"/>
                        </a:rPr>
                        <a:t>MENSE SCOLASTICHE</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€ 6.085.189,15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€ 7.305.846,97</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00">
                          <a:effectLst/>
                          <a:latin typeface="Calibri" panose="020F0502020204030204" pitchFamily="34" charset="0"/>
                        </a:rPr>
                        <a:t>83,29%</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54551596"/>
                  </a:ext>
                </a:extLst>
              </a:tr>
              <a:tr h="276225">
                <a:tc>
                  <a:txBody>
                    <a:bodyPr/>
                    <a:lstStyle/>
                    <a:p>
                      <a:pPr fontAlgn="t">
                        <a:buNone/>
                      </a:pPr>
                      <a:r>
                        <a:rPr lang="en-US" sz="1000">
                          <a:effectLst/>
                          <a:latin typeface="Calibri" panose="020F0502020204030204" pitchFamily="34" charset="0"/>
                        </a:rPr>
                        <a:t>IMPIANTI NATATORI                                            </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€ 109.369,96</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€ 796.566,24</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00">
                          <a:effectLst/>
                          <a:latin typeface="Calibri" panose="020F0502020204030204" pitchFamily="34" charset="0"/>
                        </a:rPr>
                        <a:t>13,73%</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54296150"/>
                  </a:ext>
                </a:extLst>
              </a:tr>
              <a:tr h="276225">
                <a:tc>
                  <a:txBody>
                    <a:bodyPr/>
                    <a:lstStyle/>
                    <a:p>
                      <a:pPr fontAlgn="t">
                        <a:buNone/>
                      </a:pPr>
                      <a:r>
                        <a:rPr lang="en-US" sz="1000">
                          <a:effectLst/>
                          <a:latin typeface="Calibri" panose="020F0502020204030204" pitchFamily="34" charset="0"/>
                        </a:rPr>
                        <a:t>IMPIANTI SPORTIVI COPERTI</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€ 242.656,75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€ 1.821.802,47</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00">
                          <a:effectLst/>
                          <a:latin typeface="Calibri" panose="020F0502020204030204" pitchFamily="34" charset="0"/>
                        </a:rPr>
                        <a:t>13,32%</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99673072"/>
                  </a:ext>
                </a:extLst>
              </a:tr>
              <a:tr h="276225">
                <a:tc>
                  <a:txBody>
                    <a:bodyPr/>
                    <a:lstStyle/>
                    <a:p>
                      <a:pPr fontAlgn="t">
                        <a:buNone/>
                      </a:pPr>
                      <a:r>
                        <a:rPr lang="en-US" sz="1000">
                          <a:effectLst/>
                          <a:latin typeface="Calibri" panose="020F0502020204030204" pitchFamily="34" charset="0"/>
                        </a:rPr>
                        <a:t>CAMPI E IMPIANTI SPORTIVI ALL'APERTO             </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€ 9.932,84</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€ 2.381.321,85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00">
                          <a:effectLst/>
                          <a:latin typeface="Calibri" panose="020F0502020204030204" pitchFamily="34" charset="0"/>
                        </a:rPr>
                        <a:t>0,42%</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47611076"/>
                  </a:ext>
                </a:extLst>
              </a:tr>
              <a:tr h="276225">
                <a:tc>
                  <a:txBody>
                    <a:bodyPr/>
                    <a:lstStyle/>
                    <a:p>
                      <a:pPr fontAlgn="t">
                        <a:buNone/>
                      </a:pPr>
                      <a:r>
                        <a:rPr lang="en-US" sz="1000">
                          <a:effectLst/>
                          <a:latin typeface="Calibri" panose="020F0502020204030204" pitchFamily="34" charset="0"/>
                        </a:rPr>
                        <a:t>MUSEI</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€ 767.635,23</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€ 3.165.879,15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00">
                          <a:effectLst/>
                          <a:latin typeface="Calibri" panose="020F0502020204030204" pitchFamily="34" charset="0"/>
                        </a:rPr>
                        <a:t>24,25%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10935710"/>
                  </a:ext>
                </a:extLst>
              </a:tr>
              <a:tr h="276225">
                <a:tc>
                  <a:txBody>
                    <a:bodyPr/>
                    <a:lstStyle/>
                    <a:p>
                      <a:pPr fontAlgn="t">
                        <a:buNone/>
                      </a:pPr>
                      <a:r>
                        <a:rPr lang="en-US" sz="1000">
                          <a:effectLst/>
                          <a:latin typeface="Calibri" panose="020F0502020204030204" pitchFamily="34" charset="0"/>
                        </a:rPr>
                        <a:t>SPAZI COLLETTIVI PER ANZIANI</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€ 133.620,75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t">
                        <a:buNone/>
                      </a:pPr>
                      <a:r>
                        <a:rPr lang="en-US" sz="1000">
                          <a:effectLst/>
                          <a:latin typeface="Calibri" panose="020F0502020204030204" pitchFamily="34" charset="0"/>
                        </a:rPr>
                        <a:t>€ 514.107,35</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t">
                        <a:buNone/>
                      </a:pPr>
                      <a:r>
                        <a:rPr lang="en-US" sz="1000">
                          <a:effectLst/>
                          <a:latin typeface="Calibri" panose="020F0502020204030204" pitchFamily="34" charset="0"/>
                        </a:rPr>
                        <a:t>25,99%</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181200958"/>
                  </a:ext>
                </a:extLst>
              </a:tr>
              <a:tr h="342900">
                <a:tc>
                  <a:txBody>
                    <a:bodyPr/>
                    <a:lstStyle/>
                    <a:p>
                      <a:pPr algn="r" fontAlgn="t">
                        <a:buNone/>
                      </a:pPr>
                      <a:r>
                        <a:rPr lang="en-US" sz="1000" b="1" i="1">
                          <a:effectLst/>
                          <a:latin typeface="Calibri" panose="020F0502020204030204" pitchFamily="34" charset="0"/>
                        </a:rPr>
                        <a:t>TOTALI </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a:txBody>
                    <a:bodyPr/>
                    <a:lstStyle/>
                    <a:p>
                      <a:pPr algn="r" fontAlgn="t">
                        <a:buNone/>
                      </a:pPr>
                      <a:r>
                        <a:rPr lang="en-US" sz="1000" b="1" i="1">
                          <a:effectLst/>
                          <a:latin typeface="Calibri" panose="020F0502020204030204" pitchFamily="34" charset="0"/>
                        </a:rPr>
                        <a:t>€ 20.019.782,87</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r" fontAlgn="t">
                        <a:buNone/>
                      </a:pPr>
                      <a:r>
                        <a:rPr lang="en-US" sz="1000" b="1" i="1">
                          <a:effectLst/>
                          <a:latin typeface="Calibri" panose="020F0502020204030204" pitchFamily="34" charset="0"/>
                        </a:rPr>
                        <a:t>€ 48.906.365,58</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t">
                        <a:buNone/>
                      </a:pPr>
                      <a:endParaRPr lang="en-US" sz="1000" b="1" i="1">
                        <a:effectLst/>
                        <a:latin typeface="Calibri" panose="020F0502020204030204" pitchFamily="34"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175598965"/>
                  </a:ext>
                </a:extLst>
              </a:tr>
              <a:tr h="342900">
                <a:tc>
                  <a:txBody>
                    <a:bodyPr/>
                    <a:lstStyle/>
                    <a:p>
                      <a:pPr algn="r" fontAlgn="t">
                        <a:buNone/>
                      </a:pPr>
                      <a:r>
                        <a:rPr lang="en-US" sz="1000" b="1" i="1">
                          <a:effectLst/>
                          <a:latin typeface="Calibri" panose="020F0502020204030204" pitchFamily="34" charset="0"/>
                        </a:rPr>
                        <a:t>TASSO DI COPERTURA DEI COSTI</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0C0C0"/>
                    </a:solidFill>
                  </a:tcPr>
                </a:tc>
                <a:tc gridSpan="3">
                  <a:txBody>
                    <a:bodyPr/>
                    <a:lstStyle/>
                    <a:p>
                      <a:pPr algn="ctr" fontAlgn="t">
                        <a:buNone/>
                      </a:pPr>
                      <a:r>
                        <a:rPr lang="en-US" sz="1000" b="1" i="1">
                          <a:effectLst/>
                          <a:latin typeface="Calibri" panose="020F0502020204030204" pitchFamily="34" charset="0"/>
                        </a:rPr>
                        <a:t>40,93%</a:t>
                      </a: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hMerge="1">
                  <a:txBody>
                    <a:bodyPr/>
                    <a:lstStyle/>
                    <a:p>
                      <a:pPr algn="ctr" fontAlgn="t">
                        <a:buNone/>
                      </a:pPr>
                      <a:endParaRPr lang="en-US" sz="1000">
                        <a:effectLst/>
                        <a:latin typeface="Calibri" panose="020F0502020204030204" pitchFamily="34"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hMerge="1">
                  <a:txBody>
                    <a:bodyPr/>
                    <a:lstStyle/>
                    <a:p>
                      <a:pPr algn="ctr" fontAlgn="t">
                        <a:buNone/>
                      </a:pPr>
                      <a:endParaRPr lang="en-US" sz="1000">
                        <a:effectLst/>
                        <a:latin typeface="Calibri" panose="020F0502020204030204" pitchFamily="34" charset="0"/>
                      </a:endParaRPr>
                    </a:p>
                  </a:txBody>
                  <a:tcPr marL="9525" marR="9525" marT="9525">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2254677647"/>
                  </a:ext>
                </a:extLst>
              </a:tr>
            </a:tbl>
          </a:graphicData>
        </a:graphic>
      </p:graphicFrame>
    </p:spTree>
    <p:extLst>
      <p:ext uri="{BB962C8B-B14F-4D97-AF65-F5344CB8AC3E}">
        <p14:creationId xmlns:p14="http://schemas.microsoft.com/office/powerpoint/2010/main" val="1753464066"/>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116633"/>
            <a:ext cx="8229600" cy="858849"/>
          </a:xfrm>
        </p:spPr>
        <p:txBody>
          <a:bodyPr>
            <a:normAutofit/>
          </a:bodyPr>
          <a:lstStyle/>
          <a:p>
            <a:pPr algn="ctr"/>
            <a:r>
              <a:rPr lang="it-IT" sz="2000" b="1"/>
              <a:t>INDICATORE DI TEMPESTIVITA’ DEI PAGAMENTI</a:t>
            </a:r>
            <a:br>
              <a:rPr lang="it-IT" sz="2000" b="1"/>
            </a:br>
            <a:r>
              <a:rPr lang="it-IT" sz="2000"/>
              <a:t>DPCM 22 settembre 2014 D LGS 14 marzo 2013, n° 33, articolo 33</a:t>
            </a:r>
            <a:endParaRPr lang="it-IT" sz="2000" b="1"/>
          </a:p>
        </p:txBody>
      </p:sp>
      <p:sp>
        <p:nvSpPr>
          <p:cNvPr id="3" name="Segnaposto numero diapositiva 2"/>
          <p:cNvSpPr>
            <a:spLocks noGrp="1"/>
          </p:cNvSpPr>
          <p:nvPr>
            <p:ph type="sldNum" sz="quarter" idx="12"/>
          </p:nvPr>
        </p:nvSpPr>
        <p:spPr>
          <a:xfrm>
            <a:off x="8942294" y="6356351"/>
            <a:ext cx="468406" cy="365125"/>
          </a:xfrm>
        </p:spPr>
        <p:txBody>
          <a:bodyPr/>
          <a:lstStyle/>
          <a:p>
            <a:fld id="{93246BD3-667C-47A7-BD1A-1D2767476E1B}" type="slidenum">
              <a:rPr lang="it-IT" smtClean="0">
                <a:solidFill>
                  <a:prstClr val="black">
                    <a:tint val="75000"/>
                  </a:prstClr>
                </a:solidFill>
              </a:rPr>
              <a:t>20</a:t>
            </a:fld>
            <a:endParaRPr lang="it-IT">
              <a:solidFill>
                <a:prstClr val="black">
                  <a:tint val="75000"/>
                </a:prstClr>
              </a:solidFill>
            </a:endParaRPr>
          </a:p>
        </p:txBody>
      </p:sp>
      <p:sp>
        <p:nvSpPr>
          <p:cNvPr id="4" name="Rettangolo 3"/>
          <p:cNvSpPr/>
          <p:nvPr/>
        </p:nvSpPr>
        <p:spPr>
          <a:xfrm>
            <a:off x="1352600" y="975482"/>
            <a:ext cx="7128792" cy="1015663"/>
          </a:xfrm>
          <a:prstGeom prst="rect">
            <a:avLst/>
          </a:prstGeom>
        </p:spPr>
        <p:txBody>
          <a:bodyPr wrap="square">
            <a:spAutoFit/>
          </a:bodyPr>
          <a:lstStyle/>
          <a:p>
            <a:pPr algn="just"/>
            <a:r>
              <a:rPr lang="it-IT" sz="1200"/>
              <a:t>Il Decreto Legge 24-04-2014, n. 66 convertito con modificazioni in Legge 23-06- 2014, n. 89 ed il successivo Decreto del Presidente del Consiglio dei Ministri del 22-09-2014, hanno introdotto l’obbligo di pubblicare l’indicatore di tempestività dei pagamenti, che definisce, in giorni, il ritardo medio dei pagamenti rispetto alla scadenza delle relative fatture pervenute all’ente. L’indice sarà un numero negativo in caso di pagamenti avvenuti mediamente in anticipo rispetto alla data di scadenza delle fatture e positivo in caso contrario</a:t>
            </a:r>
          </a:p>
        </p:txBody>
      </p:sp>
      <p:sp>
        <p:nvSpPr>
          <p:cNvPr id="7"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pic>
        <p:nvPicPr>
          <p:cNvPr id="5" name="Picture 4">
            <a:extLst>
              <a:ext uri="{FF2B5EF4-FFF2-40B4-BE49-F238E27FC236}">
                <a16:creationId xmlns:a16="http://schemas.microsoft.com/office/drawing/2014/main" id="{079468DD-DB44-A806-2E4E-67A5D00BFE4F}"/>
              </a:ext>
            </a:extLst>
          </p:cNvPr>
          <p:cNvPicPr>
            <a:picLocks noChangeAspect="1"/>
          </p:cNvPicPr>
          <p:nvPr/>
        </p:nvPicPr>
        <p:blipFill>
          <a:blip r:embed="rId2"/>
          <a:stretch>
            <a:fillRect/>
          </a:stretch>
        </p:blipFill>
        <p:spPr>
          <a:xfrm>
            <a:off x="1265727" y="2139114"/>
            <a:ext cx="7217308" cy="3561548"/>
          </a:xfrm>
          <a:prstGeom prst="rect">
            <a:avLst/>
          </a:prstGeom>
        </p:spPr>
      </p:pic>
    </p:spTree>
    <p:extLst>
      <p:ext uri="{BB962C8B-B14F-4D97-AF65-F5344CB8AC3E}">
        <p14:creationId xmlns:p14="http://schemas.microsoft.com/office/powerpoint/2010/main" val="2531400874"/>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2000" b="1"/>
              <a:t>ALCUNI INDICATORI DI BILANCIO A CONFRONTO</a:t>
            </a:r>
          </a:p>
        </p:txBody>
      </p:sp>
      <p:sp>
        <p:nvSpPr>
          <p:cNvPr id="3" name="Segnaposto numero diapositiva 2"/>
          <p:cNvSpPr>
            <a:spLocks noGrp="1"/>
          </p:cNvSpPr>
          <p:nvPr>
            <p:ph type="sldNum" sz="quarter" idx="12"/>
          </p:nvPr>
        </p:nvSpPr>
        <p:spPr>
          <a:xfrm>
            <a:off x="8915400" y="6356351"/>
            <a:ext cx="495300" cy="365125"/>
          </a:xfrm>
        </p:spPr>
        <p:txBody>
          <a:bodyPr/>
          <a:lstStyle/>
          <a:p>
            <a:fld id="{93246BD3-667C-47A7-BD1A-1D2767476E1B}" type="slidenum">
              <a:rPr lang="it-IT" smtClean="0">
                <a:solidFill>
                  <a:prstClr val="black">
                    <a:tint val="75000"/>
                  </a:prstClr>
                </a:solidFill>
              </a:rPr>
              <a:t>21</a:t>
            </a:fld>
            <a:endParaRPr lang="it-IT">
              <a:solidFill>
                <a:prstClr val="black">
                  <a:tint val="75000"/>
                </a:prstClr>
              </a:solidFill>
            </a:endParaRPr>
          </a:p>
        </p:txBody>
      </p:sp>
      <p:graphicFrame>
        <p:nvGraphicFramePr>
          <p:cNvPr id="4" name="Tabella 3"/>
          <p:cNvGraphicFramePr>
            <a:graphicFrameLocks noGrp="1"/>
          </p:cNvGraphicFramePr>
          <p:nvPr>
            <p:extLst>
              <p:ext uri="{D42A27DB-BD31-4B8C-83A1-F6EECF244321}">
                <p14:modId xmlns:p14="http://schemas.microsoft.com/office/powerpoint/2010/main" val="1019814983"/>
              </p:ext>
            </p:extLst>
          </p:nvPr>
        </p:nvGraphicFramePr>
        <p:xfrm>
          <a:off x="764204" y="955153"/>
          <a:ext cx="7104468" cy="4510721"/>
        </p:xfrm>
        <a:graphic>
          <a:graphicData uri="http://schemas.openxmlformats.org/drawingml/2006/table">
            <a:tbl>
              <a:tblPr/>
              <a:tblGrid>
                <a:gridCol w="4853260">
                  <a:extLst>
                    <a:ext uri="{9D8B030D-6E8A-4147-A177-3AD203B41FA5}">
                      <a16:colId xmlns:a16="http://schemas.microsoft.com/office/drawing/2014/main" val="20000"/>
                    </a:ext>
                  </a:extLst>
                </a:gridCol>
                <a:gridCol w="1125604">
                  <a:extLst>
                    <a:ext uri="{9D8B030D-6E8A-4147-A177-3AD203B41FA5}">
                      <a16:colId xmlns:a16="http://schemas.microsoft.com/office/drawing/2014/main" val="20001"/>
                    </a:ext>
                  </a:extLst>
                </a:gridCol>
                <a:gridCol w="1125604">
                  <a:extLst>
                    <a:ext uri="{9D8B030D-6E8A-4147-A177-3AD203B41FA5}">
                      <a16:colId xmlns:a16="http://schemas.microsoft.com/office/drawing/2014/main" val="1231907595"/>
                    </a:ext>
                  </a:extLst>
                </a:gridCol>
              </a:tblGrid>
              <a:tr h="176645">
                <a:tc>
                  <a:txBody>
                    <a:bodyPr/>
                    <a:lstStyle/>
                    <a:p>
                      <a:pPr algn="l" fontAlgn="t"/>
                      <a:r>
                        <a:rPr lang="it-IT" sz="1100" b="1" i="0" u="none" strike="noStrike">
                          <a:solidFill>
                            <a:srgbClr val="000000"/>
                          </a:solidFill>
                          <a:effectLst/>
                          <a:latin typeface="Calibri" panose="020F0502020204030204"/>
                        </a:rPr>
                        <a:t>DESCRIZIONE INDICATORI</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ctr">
                        <a:buNone/>
                      </a:pPr>
                      <a:r>
                        <a:rPr lang="it-IT" sz="1100" b="1" i="0" u="none" strike="noStrike">
                          <a:solidFill>
                            <a:srgbClr val="000000"/>
                          </a:solidFill>
                          <a:effectLst/>
                          <a:latin typeface="Calibri" panose="020F0502020204030204"/>
                        </a:rPr>
                        <a:t>ANNO 2024</a:t>
                      </a:r>
                      <a:endParaRPr lang="en-US"/>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ctr">
                        <a:buNone/>
                      </a:pPr>
                      <a:r>
                        <a:rPr lang="it-IT" sz="1100" b="1" i="0" u="none" strike="noStrike">
                          <a:solidFill>
                            <a:srgbClr val="000000"/>
                          </a:solidFill>
                          <a:effectLst/>
                          <a:latin typeface="Calibri"/>
                        </a:rPr>
                        <a:t>ANNO 2025</a:t>
                      </a:r>
                    </a:p>
                  </a:txBody>
                  <a:tcPr marL="8621" marR="8621" marT="8621"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0"/>
                  </a:ext>
                </a:extLst>
              </a:tr>
              <a:tr h="458206">
                <a:tc>
                  <a:txBody>
                    <a:bodyPr/>
                    <a:lstStyle/>
                    <a:p>
                      <a:pPr algn="l" fontAlgn="t"/>
                      <a:r>
                        <a:rPr lang="it-IT" sz="1100" b="0" i="0" u="none" strike="noStrike">
                          <a:solidFill>
                            <a:srgbClr val="000000"/>
                          </a:solidFill>
                          <a:effectLst/>
                          <a:latin typeface="Calibri" panose="020F0502020204030204"/>
                        </a:rPr>
                        <a:t>INCIDENZA SPESE RIGIDE (SPESE PERSONALE INDEBITAMENTO) SU ENTRATE CORRENTI</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lnSpc>
                          <a:spcPct val="100000"/>
                        </a:lnSpc>
                        <a:spcBef>
                          <a:spcPts val="0"/>
                        </a:spcBef>
                        <a:spcAft>
                          <a:spcPts val="0"/>
                        </a:spcAft>
                        <a:buNone/>
                      </a:pPr>
                      <a:r>
                        <a:rPr lang="it-IT" sz="1200" b="0" i="0" u="none" strike="noStrike" noProof="0">
                          <a:solidFill>
                            <a:srgbClr val="000000"/>
                          </a:solidFill>
                          <a:effectLst/>
                        </a:rPr>
                        <a:t>28,509</a:t>
                      </a:r>
                      <a:endParaRPr lang="en-US"/>
                    </a:p>
                    <a:p>
                      <a:pPr lvl="0" algn="r">
                        <a:buNone/>
                      </a:pP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a:solidFill>
                            <a:srgbClr val="000000"/>
                          </a:solidFill>
                          <a:effectLst/>
                          <a:latin typeface="Calibri"/>
                        </a:rPr>
                        <a:t>27,607</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1"/>
                  </a:ext>
                </a:extLst>
              </a:tr>
              <a:tr h="320194">
                <a:tc>
                  <a:txBody>
                    <a:bodyPr/>
                    <a:lstStyle/>
                    <a:p>
                      <a:pPr algn="l" fontAlgn="t"/>
                      <a:r>
                        <a:rPr lang="it-IT" sz="1100" b="0" i="0" u="none" strike="noStrike">
                          <a:solidFill>
                            <a:srgbClr val="000000"/>
                          </a:solidFill>
                          <a:effectLst/>
                          <a:latin typeface="Calibri" panose="020F0502020204030204"/>
                        </a:rPr>
                        <a:t>INCIDENZA INCASSI CORRENTI SU PREVISIONE DEFINITIVE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lnSpc>
                          <a:spcPct val="100000"/>
                        </a:lnSpc>
                        <a:spcBef>
                          <a:spcPts val="0"/>
                        </a:spcBef>
                        <a:spcAft>
                          <a:spcPts val="0"/>
                        </a:spcAft>
                        <a:buNone/>
                      </a:pPr>
                      <a:r>
                        <a:rPr lang="it-IT" sz="1200" b="0" i="0" u="none" strike="noStrike" noProof="0">
                          <a:solidFill>
                            <a:srgbClr val="000000"/>
                          </a:solidFill>
                          <a:effectLst/>
                        </a:rPr>
                        <a:t>90,173</a:t>
                      </a:r>
                      <a:endParaRPr lang="en-US"/>
                    </a:p>
                    <a:p>
                      <a:pPr lvl="0" algn="r">
                        <a:buNone/>
                      </a:pP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a:solidFill>
                            <a:srgbClr val="000000"/>
                          </a:solidFill>
                          <a:effectLst/>
                          <a:latin typeface="Calibri"/>
                        </a:rPr>
                        <a:t>99,943</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2"/>
                  </a:ext>
                </a:extLst>
              </a:tr>
              <a:tr h="269637">
                <a:tc>
                  <a:txBody>
                    <a:bodyPr/>
                    <a:lstStyle/>
                    <a:p>
                      <a:pPr algn="l" fontAlgn="t"/>
                      <a:r>
                        <a:rPr lang="it-IT" sz="1100" b="0" i="0" u="none" strike="noStrike">
                          <a:solidFill>
                            <a:srgbClr val="000000"/>
                          </a:solidFill>
                          <a:effectLst/>
                          <a:latin typeface="Calibri" panose="020F0502020204030204"/>
                        </a:rPr>
                        <a:t>INCIDENZA SPESA PERSONALE SU SPESA CORRENTE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noProof="0">
                          <a:solidFill>
                            <a:srgbClr val="000000"/>
                          </a:solidFill>
                          <a:effectLst/>
                        </a:rPr>
                        <a:t>25,460</a:t>
                      </a: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noProof="0">
                          <a:solidFill>
                            <a:srgbClr val="000000"/>
                          </a:solidFill>
                          <a:effectLst/>
                        </a:rPr>
                        <a:t>25,080</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3"/>
                  </a:ext>
                </a:extLst>
              </a:tr>
              <a:tr h="488716">
                <a:tc>
                  <a:txBody>
                    <a:bodyPr/>
                    <a:lstStyle/>
                    <a:p>
                      <a:pPr algn="l" fontAlgn="t"/>
                      <a:r>
                        <a:rPr lang="it-IT" sz="1100" b="0" i="0" u="none" strike="noStrike">
                          <a:solidFill>
                            <a:srgbClr val="000000"/>
                          </a:solidFill>
                          <a:effectLst/>
                          <a:latin typeface="Calibri" panose="020F0502020204030204"/>
                        </a:rPr>
                        <a:t>INCIDENZA NUOVI RESIDUI PASSIVI PARTE CORRENTE SU STOCK RESIDUI PARTE CORRENTE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noProof="0">
                          <a:solidFill>
                            <a:srgbClr val="000000"/>
                          </a:solidFill>
                          <a:effectLst/>
                        </a:rPr>
                        <a:t>91,096</a:t>
                      </a: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noProof="0">
                          <a:solidFill>
                            <a:srgbClr val="000000"/>
                          </a:solidFill>
                          <a:effectLst/>
                        </a:rPr>
                        <a:t>92,298</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4"/>
                  </a:ext>
                </a:extLst>
              </a:tr>
              <a:tr h="471865">
                <a:tc>
                  <a:txBody>
                    <a:bodyPr/>
                    <a:lstStyle/>
                    <a:p>
                      <a:pPr algn="l" fontAlgn="t"/>
                      <a:r>
                        <a:rPr lang="it-IT" sz="1100" b="0" i="0" u="none" strike="noStrike">
                          <a:solidFill>
                            <a:srgbClr val="000000"/>
                          </a:solidFill>
                          <a:effectLst/>
                          <a:latin typeface="Calibri" panose="020F0502020204030204"/>
                        </a:rPr>
                        <a:t>INCIDENZA NUOVI RESIDUI PASSIVI CONTO CAPITALE SU STOCK RESIDUI CONTO CAPITALE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lnSpc>
                          <a:spcPct val="100000"/>
                        </a:lnSpc>
                        <a:spcBef>
                          <a:spcPts val="0"/>
                        </a:spcBef>
                        <a:spcAft>
                          <a:spcPts val="0"/>
                        </a:spcAft>
                        <a:buNone/>
                      </a:pPr>
                      <a:r>
                        <a:rPr lang="it-IT" sz="1200" b="0" i="0" u="none" strike="noStrike" noProof="0">
                          <a:solidFill>
                            <a:srgbClr val="000000"/>
                          </a:solidFill>
                          <a:effectLst/>
                        </a:rPr>
                        <a:t>78,274</a:t>
                      </a:r>
                      <a:endParaRPr lang="en-US"/>
                    </a:p>
                    <a:p>
                      <a:pPr lvl="0" algn="r">
                        <a:buNone/>
                      </a:pP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a:solidFill>
                            <a:srgbClr val="000000"/>
                          </a:solidFill>
                          <a:effectLst/>
                          <a:latin typeface="Calibri"/>
                        </a:rPr>
                        <a:t>84,183</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5"/>
                  </a:ext>
                </a:extLst>
              </a:tr>
              <a:tr h="430987">
                <a:tc>
                  <a:txBody>
                    <a:bodyPr/>
                    <a:lstStyle/>
                    <a:p>
                      <a:pPr algn="l" fontAlgn="t"/>
                      <a:r>
                        <a:rPr lang="it-IT" sz="1100" b="0" i="0" u="none" strike="noStrike">
                          <a:solidFill>
                            <a:srgbClr val="000000"/>
                          </a:solidFill>
                          <a:effectLst/>
                          <a:latin typeface="Calibri" panose="020F0502020204030204"/>
                        </a:rPr>
                        <a:t>INCIDENZA NUOVI RESIDUI ATTIVI PARTE CORRENTE  SU STOCK RESIDUI PARTE CORRENTE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noProof="0">
                          <a:solidFill>
                            <a:srgbClr val="000000"/>
                          </a:solidFill>
                          <a:effectLst/>
                        </a:rPr>
                        <a:t>42,190</a:t>
                      </a: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noProof="0">
                          <a:solidFill>
                            <a:srgbClr val="000000"/>
                          </a:solidFill>
                          <a:effectLst/>
                        </a:rPr>
                        <a:t>50,166</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6"/>
                  </a:ext>
                </a:extLst>
              </a:tr>
              <a:tr h="452164">
                <a:tc>
                  <a:txBody>
                    <a:bodyPr/>
                    <a:lstStyle/>
                    <a:p>
                      <a:pPr algn="l" fontAlgn="t"/>
                      <a:r>
                        <a:rPr lang="it-IT" sz="1100" b="0" i="0" u="none" strike="noStrike">
                          <a:solidFill>
                            <a:srgbClr val="000000"/>
                          </a:solidFill>
                          <a:effectLst/>
                          <a:latin typeface="Calibri" panose="020F0502020204030204"/>
                        </a:rPr>
                        <a:t>INCIDENZA NUOVI RESIDUI ATTIVI PARTE CONTO CAPITALE SU STOCK RESIDUI PARTE CONTO CAPITALE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lnSpc>
                          <a:spcPct val="100000"/>
                        </a:lnSpc>
                        <a:spcBef>
                          <a:spcPts val="0"/>
                        </a:spcBef>
                        <a:spcAft>
                          <a:spcPts val="0"/>
                        </a:spcAft>
                        <a:buNone/>
                      </a:pPr>
                      <a:r>
                        <a:rPr lang="it-IT" sz="1200" b="0" i="0" u="none" strike="noStrike" noProof="0">
                          <a:solidFill>
                            <a:srgbClr val="000000"/>
                          </a:solidFill>
                          <a:effectLst/>
                        </a:rPr>
                        <a:t>51,083</a:t>
                      </a:r>
                      <a:endParaRPr lang="en-US"/>
                    </a:p>
                    <a:p>
                      <a:pPr lvl="0" algn="r">
                        <a:buNone/>
                      </a:pP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a:solidFill>
                            <a:srgbClr val="000000"/>
                          </a:solidFill>
                          <a:effectLst/>
                          <a:latin typeface="Calibri"/>
                        </a:rPr>
                        <a:t>60,396</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7"/>
                  </a:ext>
                </a:extLst>
              </a:tr>
              <a:tr h="252975">
                <a:tc>
                  <a:txBody>
                    <a:bodyPr/>
                    <a:lstStyle/>
                    <a:p>
                      <a:pPr algn="l" fontAlgn="t"/>
                      <a:r>
                        <a:rPr lang="it-IT" sz="1100" b="0" i="0" u="none" strike="noStrike">
                          <a:solidFill>
                            <a:srgbClr val="000000"/>
                          </a:solidFill>
                          <a:effectLst/>
                          <a:latin typeface="Calibri" panose="020F0502020204030204"/>
                        </a:rPr>
                        <a:t>SMALTIMENTO DEBITI COMMERCIALI NATI NELL'ESERCIZIO</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lnSpc>
                          <a:spcPct val="100000"/>
                        </a:lnSpc>
                        <a:spcBef>
                          <a:spcPts val="0"/>
                        </a:spcBef>
                        <a:spcAft>
                          <a:spcPts val="0"/>
                        </a:spcAft>
                        <a:buNone/>
                      </a:pPr>
                      <a:r>
                        <a:rPr lang="it-IT" sz="1200" b="0" i="0" u="none" strike="noStrike" noProof="0">
                          <a:solidFill>
                            <a:srgbClr val="000000"/>
                          </a:solidFill>
                          <a:effectLst/>
                        </a:rPr>
                        <a:t>71,266</a:t>
                      </a:r>
                      <a:endParaRPr lang="en-US"/>
                    </a:p>
                    <a:p>
                      <a:pPr lvl="0" algn="r">
                        <a:buNone/>
                      </a:pP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a:solidFill>
                            <a:srgbClr val="000000"/>
                          </a:solidFill>
                          <a:effectLst/>
                          <a:latin typeface="Calibri"/>
                        </a:rPr>
                        <a:t>71,111</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8"/>
                  </a:ext>
                </a:extLst>
              </a:tr>
              <a:tr h="337968">
                <a:tc>
                  <a:txBody>
                    <a:bodyPr/>
                    <a:lstStyle/>
                    <a:p>
                      <a:pPr algn="l" fontAlgn="t"/>
                      <a:r>
                        <a:rPr lang="it-IT" sz="1100" b="0" i="0" u="none" strike="noStrike">
                          <a:solidFill>
                            <a:srgbClr val="000000"/>
                          </a:solidFill>
                          <a:effectLst/>
                          <a:latin typeface="Calibri" panose="020F0502020204030204"/>
                        </a:rPr>
                        <a:t>SPESA PERSONALE PRO CAPITE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lnSpc>
                          <a:spcPct val="100000"/>
                        </a:lnSpc>
                        <a:spcBef>
                          <a:spcPts val="0"/>
                        </a:spcBef>
                        <a:spcAft>
                          <a:spcPts val="0"/>
                        </a:spcAft>
                        <a:buNone/>
                      </a:pPr>
                      <a:r>
                        <a:rPr lang="it-IT" sz="1200" b="0" i="0" u="none" strike="noStrike" noProof="0">
                          <a:solidFill>
                            <a:srgbClr val="000000"/>
                          </a:solidFill>
                          <a:effectLst/>
                          <a:latin typeface="Calibri"/>
                        </a:rPr>
                        <a:t>265,429</a:t>
                      </a:r>
                      <a:endParaRPr lang="en-US"/>
                    </a:p>
                    <a:p>
                      <a:pPr lvl="0" algn="r">
                        <a:lnSpc>
                          <a:spcPct val="100000"/>
                        </a:lnSpc>
                        <a:spcBef>
                          <a:spcPts val="0"/>
                        </a:spcBef>
                        <a:spcAft>
                          <a:spcPts val="0"/>
                        </a:spcAft>
                        <a:buNone/>
                      </a:pPr>
                      <a:endParaRPr lang="it-IT" sz="1200" b="0" i="0" u="none" strike="noStrike" noProof="0">
                        <a:solidFill>
                          <a:srgbClr val="000000"/>
                        </a:solidFill>
                        <a:effectLst/>
                      </a:endParaRPr>
                    </a:p>
                    <a:p>
                      <a:pPr lvl="0" algn="r">
                        <a:buNone/>
                      </a:pP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a:solidFill>
                            <a:srgbClr val="000000"/>
                          </a:solidFill>
                          <a:effectLst/>
                          <a:latin typeface="Calibri"/>
                        </a:rPr>
                        <a:t>272,664</a:t>
                      </a:r>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09"/>
                  </a:ext>
                </a:extLst>
              </a:tr>
              <a:tr h="453766">
                <a:tc>
                  <a:txBody>
                    <a:bodyPr/>
                    <a:lstStyle/>
                    <a:p>
                      <a:pPr algn="l" fontAlgn="t"/>
                      <a:r>
                        <a:rPr lang="it-IT" sz="1100" b="0" i="0" u="none" strike="noStrike">
                          <a:solidFill>
                            <a:srgbClr val="000000"/>
                          </a:solidFill>
                          <a:effectLst/>
                          <a:latin typeface="Calibri" panose="020F0502020204030204"/>
                        </a:rPr>
                        <a:t>INVESTIMENTI COMPLESSIVI PRO CAPITE</a:t>
                      </a:r>
                    </a:p>
                  </a:txBody>
                  <a:tcPr marL="8621" marR="8621" marT="8621"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lnSpc>
                          <a:spcPct val="100000"/>
                        </a:lnSpc>
                        <a:spcBef>
                          <a:spcPts val="0"/>
                        </a:spcBef>
                        <a:spcAft>
                          <a:spcPts val="0"/>
                        </a:spcAft>
                        <a:buNone/>
                      </a:pPr>
                      <a:r>
                        <a:rPr lang="it-IT" sz="1200" b="0" i="0" u="none" strike="noStrike" noProof="0">
                          <a:solidFill>
                            <a:srgbClr val="000000"/>
                          </a:solidFill>
                          <a:effectLst/>
                          <a:latin typeface="Calibri"/>
                        </a:rPr>
                        <a:t>249,513</a:t>
                      </a:r>
                      <a:endParaRPr lang="en-US"/>
                    </a:p>
                    <a:p>
                      <a:pPr lvl="0" algn="r">
                        <a:buNone/>
                      </a:pPr>
                      <a:endParaRPr lang="it-IT" sz="1200" b="1" i="0" u="none" strike="noStrike">
                        <a:solidFill>
                          <a:srgbClr val="000000"/>
                        </a:solidFill>
                        <a:effectLst/>
                        <a:latin typeface="Calibri"/>
                      </a:endParaRPr>
                    </a:p>
                  </a:txBody>
                  <a:tcPr marL="9525" marR="9525" marT="952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lvl="0" algn="r">
                        <a:buNone/>
                      </a:pPr>
                      <a:r>
                        <a:rPr lang="it-IT" sz="1200" b="0" i="0" u="none" strike="noStrike">
                          <a:solidFill>
                            <a:srgbClr val="000000"/>
                          </a:solidFill>
                          <a:effectLst/>
                          <a:latin typeface="Calibri"/>
                        </a:rPr>
                        <a:t>356,097</a:t>
                      </a:r>
                      <a:endParaRPr lang="en-US"/>
                    </a:p>
                  </a:txBody>
                  <a:tcPr marL="9524" marR="9524" marT="9524" marB="0">
                    <a:lnL w="6350">
                      <a:solidFill>
                        <a:srgbClr val="000000"/>
                      </a:solidFill>
                    </a:lnL>
                    <a:lnR w="6350">
                      <a:solidFill>
                        <a:srgbClr val="000000"/>
                      </a:solidFill>
                    </a:lnR>
                    <a:lnT w="6350">
                      <a:solidFill>
                        <a:srgbClr val="000000"/>
                      </a:solidFill>
                    </a:lnT>
                    <a:lnB w="6350">
                      <a:solidFill>
                        <a:srgbClr val="000000"/>
                      </a:solidFill>
                    </a:lnB>
                  </a:tcPr>
                </a:tc>
                <a:extLst>
                  <a:ext uri="{0D108BD9-81ED-4DB2-BD59-A6C34878D82A}">
                    <a16:rowId xmlns:a16="http://schemas.microsoft.com/office/drawing/2014/main" val="10010"/>
                  </a:ext>
                </a:extLst>
              </a:tr>
            </a:tbl>
          </a:graphicData>
        </a:graphic>
      </p:graphicFrame>
      <p:sp>
        <p:nvSpPr>
          <p:cNvPr id="6"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spTree>
    <p:extLst>
      <p:ext uri="{BB962C8B-B14F-4D97-AF65-F5344CB8AC3E}">
        <p14:creationId xmlns:p14="http://schemas.microsoft.com/office/powerpoint/2010/main" val="204361417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04528" y="254180"/>
            <a:ext cx="8229600" cy="620688"/>
          </a:xfrm>
        </p:spPr>
        <p:txBody>
          <a:bodyPr>
            <a:normAutofit/>
          </a:bodyPr>
          <a:lstStyle/>
          <a:p>
            <a:pPr algn="ctr"/>
            <a:r>
              <a:rPr lang="it-IT" sz="2000" b="1"/>
              <a:t>VALORI PATRIMONIALI A CONFRONTO</a:t>
            </a:r>
          </a:p>
        </p:txBody>
      </p:sp>
      <p:sp>
        <p:nvSpPr>
          <p:cNvPr id="3" name="Segnaposto numero diapositiva 2"/>
          <p:cNvSpPr>
            <a:spLocks noGrp="1"/>
          </p:cNvSpPr>
          <p:nvPr>
            <p:ph type="sldNum" sz="quarter" idx="12"/>
          </p:nvPr>
        </p:nvSpPr>
        <p:spPr>
          <a:xfrm>
            <a:off x="8913440" y="6356351"/>
            <a:ext cx="497260" cy="365125"/>
          </a:xfrm>
        </p:spPr>
        <p:txBody>
          <a:bodyPr/>
          <a:lstStyle/>
          <a:p>
            <a:fld id="{93246BD3-667C-47A7-BD1A-1D2767476E1B}" type="slidenum">
              <a:rPr lang="it-IT" smtClean="0">
                <a:solidFill>
                  <a:prstClr val="black">
                    <a:tint val="75000"/>
                  </a:prstClr>
                </a:solidFill>
              </a:rPr>
              <a:t>22</a:t>
            </a:fld>
            <a:endParaRPr lang="it-IT">
              <a:solidFill>
                <a:prstClr val="black">
                  <a:tint val="75000"/>
                </a:prstClr>
              </a:solidFill>
            </a:endParaRPr>
          </a:p>
        </p:txBody>
      </p:sp>
      <p:sp>
        <p:nvSpPr>
          <p:cNvPr id="6" name="Rettangolo 5"/>
          <p:cNvSpPr/>
          <p:nvPr/>
        </p:nvSpPr>
        <p:spPr>
          <a:xfrm>
            <a:off x="704528" y="909690"/>
            <a:ext cx="8208912" cy="738664"/>
          </a:xfrm>
          <a:prstGeom prst="rect">
            <a:avLst/>
          </a:prstGeom>
        </p:spPr>
        <p:txBody>
          <a:bodyPr wrap="square">
            <a:spAutoFit/>
          </a:bodyPr>
          <a:lstStyle/>
          <a:p>
            <a:pPr algn="just"/>
            <a:r>
              <a:rPr lang="it-IT" sz="1050"/>
              <a:t>La contabilità economico patrimoniale è la base per la redazione del bilancio consolidato, strumento importante per dare conto ai cittadini delle risorse gestite dall’intero Gruppo Ente locale, formato dal Comune e dalle aziende partecipate. </a:t>
            </a:r>
          </a:p>
          <a:p>
            <a:pPr algn="just"/>
            <a:r>
              <a:rPr lang="it-IT" sz="1050"/>
              <a:t>Nello stato patrimoniale è rilevata la consistenza del patrimonio dell’ente nonché gli elementi dell’attivo e del passivo e i loro saldi finali per effetto della gestione. </a:t>
            </a:r>
          </a:p>
        </p:txBody>
      </p:sp>
      <p:sp>
        <p:nvSpPr>
          <p:cNvPr id="7" name="Rectangle 2"/>
          <p:cNvSpPr>
            <a:spLocks noChangeArrowheads="1"/>
          </p:cNvSpPr>
          <p:nvPr/>
        </p:nvSpPr>
        <p:spPr bwMode="auto">
          <a:xfrm>
            <a:off x="848545" y="433151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sp>
        <p:nvSpPr>
          <p:cNvPr id="10"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5" name="Tabella 4">
            <a:extLst>
              <a:ext uri="{FF2B5EF4-FFF2-40B4-BE49-F238E27FC236}">
                <a16:creationId xmlns:a16="http://schemas.microsoft.com/office/drawing/2014/main" id="{21CE6FE3-A4AB-7714-B5FB-F3D3AC543327}"/>
              </a:ext>
            </a:extLst>
          </p:cNvPr>
          <p:cNvGraphicFramePr>
            <a:graphicFrameLocks noGrp="1"/>
          </p:cNvGraphicFramePr>
          <p:nvPr>
            <p:extLst>
              <p:ext uri="{D42A27DB-BD31-4B8C-83A1-F6EECF244321}">
                <p14:modId xmlns:p14="http://schemas.microsoft.com/office/powerpoint/2010/main" val="800919180"/>
              </p:ext>
            </p:extLst>
          </p:nvPr>
        </p:nvGraphicFramePr>
        <p:xfrm>
          <a:off x="369516" y="1937310"/>
          <a:ext cx="9154731" cy="2326872"/>
        </p:xfrm>
        <a:graphic>
          <a:graphicData uri="http://schemas.openxmlformats.org/drawingml/2006/table">
            <a:tbl>
              <a:tblPr/>
              <a:tblGrid>
                <a:gridCol w="2175654">
                  <a:extLst>
                    <a:ext uri="{9D8B030D-6E8A-4147-A177-3AD203B41FA5}">
                      <a16:colId xmlns:a16="http://schemas.microsoft.com/office/drawing/2014/main" val="956545631"/>
                    </a:ext>
                  </a:extLst>
                </a:gridCol>
                <a:gridCol w="819313">
                  <a:extLst>
                    <a:ext uri="{9D8B030D-6E8A-4147-A177-3AD203B41FA5}">
                      <a16:colId xmlns:a16="http://schemas.microsoft.com/office/drawing/2014/main" val="3753210511"/>
                    </a:ext>
                  </a:extLst>
                </a:gridCol>
                <a:gridCol w="819313">
                  <a:extLst>
                    <a:ext uri="{9D8B030D-6E8A-4147-A177-3AD203B41FA5}">
                      <a16:colId xmlns:a16="http://schemas.microsoft.com/office/drawing/2014/main" val="3786770364"/>
                    </a:ext>
                  </a:extLst>
                </a:gridCol>
                <a:gridCol w="819313">
                  <a:extLst>
                    <a:ext uri="{9D8B030D-6E8A-4147-A177-3AD203B41FA5}">
                      <a16:colId xmlns:a16="http://schemas.microsoft.com/office/drawing/2014/main" val="338382948"/>
                    </a:ext>
                  </a:extLst>
                </a:gridCol>
                <a:gridCol w="2175654">
                  <a:extLst>
                    <a:ext uri="{9D8B030D-6E8A-4147-A177-3AD203B41FA5}">
                      <a16:colId xmlns:a16="http://schemas.microsoft.com/office/drawing/2014/main" val="1677151111"/>
                    </a:ext>
                  </a:extLst>
                </a:gridCol>
                <a:gridCol w="819313">
                  <a:extLst>
                    <a:ext uri="{9D8B030D-6E8A-4147-A177-3AD203B41FA5}">
                      <a16:colId xmlns:a16="http://schemas.microsoft.com/office/drawing/2014/main" val="209618054"/>
                    </a:ext>
                  </a:extLst>
                </a:gridCol>
                <a:gridCol w="819313">
                  <a:extLst>
                    <a:ext uri="{9D8B030D-6E8A-4147-A177-3AD203B41FA5}">
                      <a16:colId xmlns:a16="http://schemas.microsoft.com/office/drawing/2014/main" val="3067534868"/>
                    </a:ext>
                  </a:extLst>
                </a:gridCol>
                <a:gridCol w="706858">
                  <a:extLst>
                    <a:ext uri="{9D8B030D-6E8A-4147-A177-3AD203B41FA5}">
                      <a16:colId xmlns:a16="http://schemas.microsoft.com/office/drawing/2014/main" val="1952883208"/>
                    </a:ext>
                  </a:extLst>
                </a:gridCol>
              </a:tblGrid>
              <a:tr h="457099">
                <a:tc>
                  <a:txBody>
                    <a:bodyPr/>
                    <a:lstStyle/>
                    <a:p>
                      <a:pPr algn="ctr" fontAlgn="ctr">
                        <a:buNone/>
                      </a:pPr>
                      <a:r>
                        <a:rPr lang="it-IT" sz="700" b="1" i="0" u="none" strike="noStrike">
                          <a:solidFill>
                            <a:srgbClr val="000000"/>
                          </a:solidFill>
                          <a:effectLst/>
                          <a:latin typeface="Calibri" panose="020F0502020204030204" pitchFamily="34" charset="0"/>
                        </a:rPr>
                        <a:t>ATTIVO</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700" b="1" i="0" u="none" strike="noStrike">
                          <a:solidFill>
                            <a:srgbClr val="000000"/>
                          </a:solidFill>
                          <a:effectLst/>
                          <a:latin typeface="Calibri" panose="020F0502020204030204" pitchFamily="34" charset="0"/>
                        </a:rPr>
                        <a:t>INIZIALE AL 1/1/2025</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700" b="1" i="0" u="none" strike="noStrike">
                          <a:solidFill>
                            <a:srgbClr val="000000"/>
                          </a:solidFill>
                          <a:effectLst/>
                          <a:latin typeface="Calibri" panose="020F0502020204030204" pitchFamily="34" charset="0"/>
                        </a:rPr>
                        <a:t>FINALE AL 31/12/2025</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700" b="1" i="0" u="none" strike="noStrike">
                          <a:solidFill>
                            <a:srgbClr val="000000"/>
                          </a:solidFill>
                          <a:effectLst/>
                          <a:latin typeface="Calibri" panose="020F0502020204030204" pitchFamily="34" charset="0"/>
                        </a:rPr>
                        <a:t>differenza</a:t>
                      </a:r>
                    </a:p>
                  </a:txBody>
                  <a:tcPr marL="6434" marR="6434" marT="6434"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700" b="1" i="0" u="none" strike="noStrike">
                          <a:solidFill>
                            <a:srgbClr val="000000"/>
                          </a:solidFill>
                          <a:effectLst/>
                          <a:latin typeface="Calibri" panose="020F0502020204030204" pitchFamily="34" charset="0"/>
                        </a:rPr>
                        <a:t>PASSIVO E PATRIMONIO NETTO</a:t>
                      </a:r>
                    </a:p>
                  </a:txBody>
                  <a:tcPr marL="6434" marR="6434" marT="6434" marB="0" anchor="ctr">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700" b="1" i="0" u="none" strike="noStrike">
                          <a:solidFill>
                            <a:srgbClr val="000000"/>
                          </a:solidFill>
                          <a:effectLst/>
                          <a:latin typeface="Calibri" panose="020F0502020204030204" pitchFamily="34" charset="0"/>
                        </a:rPr>
                        <a:t>INIZIALE AL 1/1/2025</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700" b="1" i="0" u="none" strike="noStrike">
                          <a:solidFill>
                            <a:srgbClr val="000000"/>
                          </a:solidFill>
                          <a:effectLst/>
                          <a:latin typeface="Calibri" panose="020F0502020204030204" pitchFamily="34" charset="0"/>
                        </a:rPr>
                        <a:t>FINALE AL 31/12/2025</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700" b="1" i="0" u="none" strike="noStrike">
                          <a:solidFill>
                            <a:srgbClr val="000000"/>
                          </a:solidFill>
                          <a:effectLst/>
                          <a:latin typeface="Calibri" panose="020F0502020204030204" pitchFamily="34" charset="0"/>
                        </a:rPr>
                        <a:t>differenza</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19973861"/>
                  </a:ext>
                </a:extLst>
              </a:tr>
              <a:tr h="682377">
                <a:tc>
                  <a:txBody>
                    <a:bodyPr/>
                    <a:lstStyle/>
                    <a:p>
                      <a:pPr algn="l" fontAlgn="ctr">
                        <a:buNone/>
                      </a:pPr>
                      <a:r>
                        <a:rPr lang="it-IT" sz="700" b="0" i="0" u="none" strike="noStrike">
                          <a:solidFill>
                            <a:srgbClr val="000000"/>
                          </a:solidFill>
                          <a:effectLst/>
                          <a:latin typeface="Calibri" panose="020F0502020204030204" pitchFamily="34" charset="0"/>
                        </a:rPr>
                        <a:t>A) CREDITI vs.LO STATO ED ALTRE AMMINISTRAZIONI PUBBLICHE PER LA PARTECIPAZIONE AL FONDO DI DOTAZIONE</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     </a:t>
                      </a:r>
                    </a:p>
                  </a:txBody>
                  <a:tcPr marL="6434" marR="6434" marT="6434"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0" i="0" u="none" strike="noStrike">
                          <a:solidFill>
                            <a:srgbClr val="000000"/>
                          </a:solidFill>
                          <a:effectLst/>
                          <a:latin typeface="Calibri" panose="020F0502020204030204" pitchFamily="34" charset="0"/>
                        </a:rPr>
                        <a:t>A) PATRIMONIO NETTO</a:t>
                      </a:r>
                    </a:p>
                  </a:txBody>
                  <a:tcPr marL="6434" marR="6434" marT="6434" marB="0" anchor="ctr">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1.693.113.400,33</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1.709.498.064,34</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-16.384.664,01</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63919043"/>
                  </a:ext>
                </a:extLst>
              </a:tr>
              <a:tr h="235240">
                <a:tc>
                  <a:txBody>
                    <a:bodyPr/>
                    <a:lstStyle/>
                    <a:p>
                      <a:pPr algn="l" fontAlgn="ctr">
                        <a:buNone/>
                      </a:pPr>
                      <a:r>
                        <a:rPr lang="it-IT" sz="700" b="0" i="0" u="none" strike="noStrike">
                          <a:solidFill>
                            <a:srgbClr val="000000"/>
                          </a:solidFill>
                          <a:effectLst/>
                          <a:latin typeface="Calibri" panose="020F0502020204030204" pitchFamily="34" charset="0"/>
                        </a:rPr>
                        <a:t>B) IMMOBILIZZAZIONI</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2.224.264.203,31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700" b="0" i="0" u="none" strike="noStrike">
                          <a:solidFill>
                            <a:srgbClr val="000000"/>
                          </a:solidFill>
                          <a:effectLst/>
                          <a:latin typeface="Calibri" panose="020F0502020204030204" pitchFamily="34" charset="0"/>
                        </a:rPr>
                        <a:t>   2.259.857.912,63   </a:t>
                      </a:r>
                    </a:p>
                  </a:txBody>
                  <a:tcPr marL="6434" marR="6434" marT="643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35.593.709,32   </a:t>
                      </a:r>
                    </a:p>
                  </a:txBody>
                  <a:tcPr marL="6434" marR="6434" marT="6434"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0" i="0" u="none" strike="noStrike">
                          <a:solidFill>
                            <a:srgbClr val="000000"/>
                          </a:solidFill>
                          <a:effectLst/>
                          <a:latin typeface="Calibri" panose="020F0502020204030204" pitchFamily="34" charset="0"/>
                        </a:rPr>
                        <a:t>B) FONDI RISCHI ED ONERI</a:t>
                      </a:r>
                    </a:p>
                  </a:txBody>
                  <a:tcPr marL="6434" marR="6434" marT="6434" marB="0" anchor="ctr">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27.441.163,78</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28.370.137,59</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-928.973,81</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71060905"/>
                  </a:ext>
                </a:extLst>
              </a:tr>
              <a:tr h="235240">
                <a:tc>
                  <a:txBody>
                    <a:bodyPr/>
                    <a:lstStyle/>
                    <a:p>
                      <a:pPr algn="l" fontAlgn="ctr">
                        <a:buNone/>
                      </a:pPr>
                      <a:r>
                        <a:rPr lang="it-IT" sz="700" b="0" i="0" u="none" strike="noStrike">
                          <a:solidFill>
                            <a:srgbClr val="000000"/>
                          </a:solidFill>
                          <a:effectLst/>
                          <a:latin typeface="Calibri" panose="020F0502020204030204" pitchFamily="34" charset="0"/>
                        </a:rPr>
                        <a:t>C)ATTIVO CIRCOLANTE</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235.006.052,42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700" b="0" i="0" u="none" strike="noStrike">
                          <a:solidFill>
                            <a:srgbClr val="000000"/>
                          </a:solidFill>
                          <a:effectLst/>
                          <a:latin typeface="Calibri" panose="020F0502020204030204" pitchFamily="34" charset="0"/>
                        </a:rPr>
                        <a:t>      247.646.156,29   </a:t>
                      </a:r>
                    </a:p>
                  </a:txBody>
                  <a:tcPr marL="6434" marR="6434" marT="643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12.640.103,87   </a:t>
                      </a:r>
                    </a:p>
                  </a:txBody>
                  <a:tcPr marL="6434" marR="6434" marT="6434"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0" i="0" u="none" strike="noStrike">
                          <a:solidFill>
                            <a:srgbClr val="000000"/>
                          </a:solidFill>
                          <a:effectLst/>
                          <a:latin typeface="Calibri" panose="020F0502020204030204" pitchFamily="34" charset="0"/>
                        </a:rPr>
                        <a:t>C) TRATTAMENTO DI FINE RAPPORTO</a:t>
                      </a:r>
                    </a:p>
                  </a:txBody>
                  <a:tcPr marL="6434" marR="6434" marT="6434" marB="0" anchor="ctr">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0,00</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0,00</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0,00</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84917154"/>
                  </a:ext>
                </a:extLst>
              </a:tr>
              <a:tr h="235240">
                <a:tc>
                  <a:txBody>
                    <a:bodyPr/>
                    <a:lstStyle/>
                    <a:p>
                      <a:pPr algn="l" fontAlgn="ctr">
                        <a:buNone/>
                      </a:pPr>
                      <a:r>
                        <a:rPr lang="it-IT" sz="700" b="0" i="0" u="none" strike="noStrike">
                          <a:solidFill>
                            <a:srgbClr val="000000"/>
                          </a:solidFill>
                          <a:effectLst/>
                          <a:latin typeface="Calibri" panose="020F0502020204030204" pitchFamily="34" charset="0"/>
                        </a:rPr>
                        <a:t>D) RATEI E RISCONTI</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700" b="0" i="0" u="none" strike="noStrike">
                          <a:solidFill>
                            <a:srgbClr val="000000"/>
                          </a:solidFill>
                          <a:effectLst/>
                          <a:latin typeface="Calibri" panose="020F0502020204030204" pitchFamily="34" charset="0"/>
                        </a:rPr>
                        <a:t>           6.691.387,46   </a:t>
                      </a:r>
                    </a:p>
                  </a:txBody>
                  <a:tcPr marL="6434" marR="6434" marT="643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6.691.387,46   </a:t>
                      </a:r>
                    </a:p>
                  </a:txBody>
                  <a:tcPr marL="6434" marR="6434" marT="6434"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0" i="0" u="none" strike="noStrike">
                          <a:solidFill>
                            <a:srgbClr val="000000"/>
                          </a:solidFill>
                          <a:effectLst/>
                          <a:latin typeface="Calibri" panose="020F0502020204030204" pitchFamily="34" charset="0"/>
                        </a:rPr>
                        <a:t>D) DEBITI</a:t>
                      </a:r>
                    </a:p>
                  </a:txBody>
                  <a:tcPr marL="6434" marR="6434" marT="6434" marB="0" anchor="ctr">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170.787.337,88</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185.981.809,65</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-15.194.471,77</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66406774"/>
                  </a:ext>
                </a:extLst>
              </a:tr>
              <a:tr h="240838">
                <a:tc>
                  <a:txBody>
                    <a:bodyPr/>
                    <a:lstStyle/>
                    <a:p>
                      <a:pPr algn="l" fontAlgn="ctr">
                        <a:buNone/>
                      </a:pPr>
                      <a:r>
                        <a:rPr lang="it-IT" sz="700" b="0" i="0" u="none" strike="noStrike">
                          <a:solidFill>
                            <a:srgbClr val="000000"/>
                          </a:solidFill>
                          <a:effectLst/>
                          <a:latin typeface="Calibri" panose="020F0502020204030204" pitchFamily="34" charset="0"/>
                        </a:rPr>
                        <a:t>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     </a:t>
                      </a:r>
                    </a:p>
                  </a:txBody>
                  <a:tcPr marL="6434" marR="6434" marT="6434"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l" fontAlgn="ctr">
                        <a:buNone/>
                      </a:pPr>
                      <a:r>
                        <a:rPr lang="it-IT" sz="700" b="0" i="0" u="none" strike="noStrike">
                          <a:solidFill>
                            <a:srgbClr val="000000"/>
                          </a:solidFill>
                          <a:effectLst/>
                          <a:latin typeface="Calibri" panose="020F0502020204030204" pitchFamily="34" charset="0"/>
                        </a:rPr>
                        <a:t>E) RATEI E RISCONTI E CONTRIBUTI AGLI INVESTIMENTI</a:t>
                      </a:r>
                    </a:p>
                  </a:txBody>
                  <a:tcPr marL="6434" marR="6434" marT="6434" marB="0" anchor="ctr">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567.928.353,74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      590.345.444,80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tc>
                  <a:txBody>
                    <a:bodyPr/>
                    <a:lstStyle/>
                    <a:p>
                      <a:pPr algn="r" fontAlgn="ctr">
                        <a:buNone/>
                      </a:pPr>
                      <a:r>
                        <a:rPr lang="it-IT" sz="700" b="0" i="0" u="none" strike="noStrike">
                          <a:solidFill>
                            <a:srgbClr val="000000"/>
                          </a:solidFill>
                          <a:effectLst/>
                          <a:latin typeface="Calibri" panose="020F0502020204030204" pitchFamily="34" charset="0"/>
                        </a:rPr>
                        <a:t>-22.417.091,06</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noFill/>
                  </a:tcPr>
                </a:tc>
                <a:extLst>
                  <a:ext uri="{0D108BD9-81ED-4DB2-BD59-A6C34878D82A}">
                    <a16:rowId xmlns:a16="http://schemas.microsoft.com/office/drawing/2014/main" val="175745562"/>
                  </a:ext>
                </a:extLst>
              </a:tr>
              <a:tr h="240838">
                <a:tc>
                  <a:txBody>
                    <a:bodyPr/>
                    <a:lstStyle/>
                    <a:p>
                      <a:pPr algn="l" fontAlgn="ctr">
                        <a:buNone/>
                      </a:pPr>
                      <a:r>
                        <a:rPr lang="it-IT" sz="700" b="1" i="0" u="none" strike="noStrike">
                          <a:solidFill>
                            <a:srgbClr val="000000"/>
                          </a:solidFill>
                          <a:effectLst/>
                          <a:latin typeface="Calibri" panose="020F0502020204030204" pitchFamily="34" charset="0"/>
                        </a:rPr>
                        <a:t>TOTALE DELL'ATTIVO (A+B+C+D)</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1" i="0" u="none" strike="noStrike">
                          <a:solidFill>
                            <a:srgbClr val="000000"/>
                          </a:solidFill>
                          <a:effectLst/>
                          <a:latin typeface="Calibri" panose="020F0502020204030204" pitchFamily="34" charset="0"/>
                        </a:rPr>
                        <a:t>   2.459.270.255,73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1" i="0" u="none" strike="noStrike">
                          <a:solidFill>
                            <a:srgbClr val="000000"/>
                          </a:solidFill>
                          <a:effectLst/>
                          <a:latin typeface="Calibri" panose="020F0502020204030204" pitchFamily="34" charset="0"/>
                        </a:rPr>
                        <a:t>   2.514.195.456,38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1" i="0" u="none" strike="noStrike">
                          <a:solidFill>
                            <a:srgbClr val="000000"/>
                          </a:solidFill>
                          <a:effectLst/>
                          <a:latin typeface="Calibri" panose="020F0502020204030204" pitchFamily="34" charset="0"/>
                        </a:rPr>
                        <a:t>-       54.925.200,65   </a:t>
                      </a:r>
                    </a:p>
                  </a:txBody>
                  <a:tcPr marL="6434" marR="6434" marT="6434" marB="0" anchor="ctr">
                    <a:lnL w="63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1" i="0" u="none" strike="noStrike">
                          <a:solidFill>
                            <a:srgbClr val="000000"/>
                          </a:solidFill>
                          <a:effectLst/>
                          <a:latin typeface="Calibri" panose="020F0502020204030204" pitchFamily="34" charset="0"/>
                        </a:rPr>
                        <a:t>TOTALE DEL PASSIVO (A+B+C+D+E)</a:t>
                      </a:r>
                    </a:p>
                  </a:txBody>
                  <a:tcPr marL="6434" marR="6434" marT="6434" marB="0" anchor="ctr">
                    <a:lnL w="190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1" i="0" u="none" strike="noStrike">
                          <a:solidFill>
                            <a:srgbClr val="000000"/>
                          </a:solidFill>
                          <a:effectLst/>
                          <a:latin typeface="Calibri" panose="020F0502020204030204" pitchFamily="34" charset="0"/>
                        </a:rPr>
                        <a:t>   2.459.270.255,73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1" i="0" u="none" strike="noStrike">
                          <a:solidFill>
                            <a:srgbClr val="000000"/>
                          </a:solidFill>
                          <a:effectLst/>
                          <a:latin typeface="Calibri" panose="020F0502020204030204" pitchFamily="34" charset="0"/>
                        </a:rPr>
                        <a:t>   2.514.195.456,38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700" b="1" i="0" u="none" strike="noStrike">
                          <a:solidFill>
                            <a:srgbClr val="000000"/>
                          </a:solidFill>
                          <a:effectLst/>
                          <a:latin typeface="Calibri" panose="020F0502020204030204" pitchFamily="34" charset="0"/>
                        </a:rPr>
                        <a:t>- 54.925.200,65   </a:t>
                      </a:r>
                    </a:p>
                  </a:txBody>
                  <a:tcPr marL="6434" marR="6434" marT="643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95050820"/>
                  </a:ext>
                </a:extLst>
              </a:tr>
            </a:tbl>
          </a:graphicData>
        </a:graphic>
      </p:graphicFrame>
    </p:spTree>
    <p:extLst>
      <p:ext uri="{BB962C8B-B14F-4D97-AF65-F5344CB8AC3E}">
        <p14:creationId xmlns:p14="http://schemas.microsoft.com/office/powerpoint/2010/main" val="1824194281"/>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274638"/>
            <a:ext cx="8229600" cy="418058"/>
          </a:xfrm>
        </p:spPr>
        <p:txBody>
          <a:bodyPr>
            <a:normAutofit/>
          </a:bodyPr>
          <a:lstStyle/>
          <a:p>
            <a:pPr algn="ctr"/>
            <a:r>
              <a:rPr lang="it-IT" sz="2000" b="1"/>
              <a:t>CONTO ECONOMICO A CONFRONTO</a:t>
            </a:r>
          </a:p>
        </p:txBody>
      </p:sp>
      <p:sp>
        <p:nvSpPr>
          <p:cNvPr id="3" name="Segnaposto numero diapositiva 2"/>
          <p:cNvSpPr>
            <a:spLocks noGrp="1"/>
          </p:cNvSpPr>
          <p:nvPr>
            <p:ph type="sldNum" sz="quarter" idx="12"/>
          </p:nvPr>
        </p:nvSpPr>
        <p:spPr>
          <a:xfrm>
            <a:off x="8942294" y="6356351"/>
            <a:ext cx="468406" cy="365125"/>
          </a:xfrm>
        </p:spPr>
        <p:txBody>
          <a:bodyPr/>
          <a:lstStyle/>
          <a:p>
            <a:fld id="{93246BD3-667C-47A7-BD1A-1D2767476E1B}" type="slidenum">
              <a:rPr lang="it-IT" smtClean="0">
                <a:solidFill>
                  <a:prstClr val="black">
                    <a:tint val="75000"/>
                  </a:prstClr>
                </a:solidFill>
              </a:rPr>
              <a:t>23</a:t>
            </a:fld>
            <a:endParaRPr lang="it-IT">
              <a:solidFill>
                <a:prstClr val="black">
                  <a:tint val="75000"/>
                </a:prstClr>
              </a:solidFill>
            </a:endParaRPr>
          </a:p>
        </p:txBody>
      </p:sp>
      <p:sp>
        <p:nvSpPr>
          <p:cNvPr id="4" name="Rettangolo 3"/>
          <p:cNvSpPr/>
          <p:nvPr/>
        </p:nvSpPr>
        <p:spPr>
          <a:xfrm>
            <a:off x="915349" y="692696"/>
            <a:ext cx="8216775" cy="569387"/>
          </a:xfrm>
          <a:prstGeom prst="rect">
            <a:avLst/>
          </a:prstGeom>
        </p:spPr>
        <p:txBody>
          <a:bodyPr wrap="square" lIns="91440" tIns="45720" rIns="91440" bIns="45720" anchor="t">
            <a:spAutoFit/>
          </a:bodyPr>
          <a:lstStyle/>
          <a:p>
            <a:pPr algn="just"/>
            <a:r>
              <a:rPr lang="it-IT" sz="1000"/>
              <a:t>La rendicontazione di un ente locale prevede la determinazione del risultato in base a tre diversi sistemi contabili: competenza finanziaria, cassa e competenza economico-patrimoniale. L’obiettivo dell’ente non è di chiudere “in avanzo” e/o con un utile di esercizio bensì di erogare servizi e mantenere i conti in equilibrio.</a:t>
            </a:r>
            <a:r>
              <a:rPr lang="it-IT" sz="1000">
                <a:cs typeface="Arial"/>
              </a:rPr>
              <a:t> La </a:t>
            </a:r>
            <a:r>
              <a:rPr lang="it-IT" sz="1100">
                <a:highlight>
                  <a:srgbClr val="FFFFFF"/>
                </a:highlight>
                <a:latin typeface="Calibri"/>
                <a:cs typeface="Calibri"/>
              </a:rPr>
              <a:t>perdita d’esercizio verrà coperta dal risultato positivo dell’esercizio precedente e dalle riserve disponibili.</a:t>
            </a:r>
            <a:endParaRPr lang="it-IT" sz="1100" u="sng">
              <a:cs typeface="Calibri"/>
            </a:endParaRPr>
          </a:p>
        </p:txBody>
      </p:sp>
      <p:sp>
        <p:nvSpPr>
          <p:cNvPr id="8" name="Segnaposto piè di pagina 3"/>
          <p:cNvSpPr>
            <a:spLocks noGrp="1"/>
          </p:cNvSpPr>
          <p:nvPr>
            <p:ph type="ftr" sz="quarter" idx="11"/>
          </p:nvPr>
        </p:nvSpPr>
        <p:spPr>
          <a:xfrm>
            <a:off x="3277456" y="6241904"/>
            <a:ext cx="3136900" cy="365125"/>
          </a:xfrm>
          <a:prstGeom prst="rect">
            <a:avLst/>
          </a:prstGeom>
          <a:solidFill>
            <a:schemeClr val="bg1"/>
          </a:solidFill>
        </p:spPr>
        <p:txBody>
          <a:bodyPr lIns="91440" tIns="45720" rIns="91440" bIns="45720" anchor="t"/>
          <a:lstStyle>
            <a:lvl1pPr>
              <a:defRPr sz="1800"/>
            </a:lvl1pPr>
          </a:lstStyle>
          <a:p>
            <a:r>
              <a:rPr lang="it-IT">
                <a:solidFill>
                  <a:srgbClr val="0F206C"/>
                </a:solidFill>
                <a:latin typeface="Bodoni MT"/>
              </a:rPr>
              <a:t>Rendiconto al cittadino 2025</a:t>
            </a:r>
            <a:endParaRPr lang="it-IT">
              <a:solidFill>
                <a:srgbClr val="0F206C"/>
              </a:solidFill>
              <a:latin typeface="Bodoni MT" panose="02070603080606020203" pitchFamily="18" charset="0"/>
            </a:endParaRPr>
          </a:p>
        </p:txBody>
      </p:sp>
      <p:graphicFrame>
        <p:nvGraphicFramePr>
          <p:cNvPr id="7" name="Tabella 6">
            <a:extLst>
              <a:ext uri="{FF2B5EF4-FFF2-40B4-BE49-F238E27FC236}">
                <a16:creationId xmlns:a16="http://schemas.microsoft.com/office/drawing/2014/main" id="{F20FEAFF-3598-6468-0DE4-B6CF26C4E25A}"/>
              </a:ext>
            </a:extLst>
          </p:cNvPr>
          <p:cNvGraphicFramePr>
            <a:graphicFrameLocks noGrp="1"/>
          </p:cNvGraphicFramePr>
          <p:nvPr>
            <p:extLst>
              <p:ext uri="{D42A27DB-BD31-4B8C-83A1-F6EECF244321}">
                <p14:modId xmlns:p14="http://schemas.microsoft.com/office/powerpoint/2010/main" val="901453673"/>
              </p:ext>
            </p:extLst>
          </p:nvPr>
        </p:nvGraphicFramePr>
        <p:xfrm>
          <a:off x="2390115" y="1611517"/>
          <a:ext cx="5296277" cy="4104288"/>
        </p:xfrm>
        <a:graphic>
          <a:graphicData uri="http://schemas.openxmlformats.org/drawingml/2006/table">
            <a:tbl>
              <a:tblPr/>
              <a:tblGrid>
                <a:gridCol w="223158">
                  <a:extLst>
                    <a:ext uri="{9D8B030D-6E8A-4147-A177-3AD203B41FA5}">
                      <a16:colId xmlns:a16="http://schemas.microsoft.com/office/drawing/2014/main" val="3778887249"/>
                    </a:ext>
                  </a:extLst>
                </a:gridCol>
                <a:gridCol w="2618384">
                  <a:extLst>
                    <a:ext uri="{9D8B030D-6E8A-4147-A177-3AD203B41FA5}">
                      <a16:colId xmlns:a16="http://schemas.microsoft.com/office/drawing/2014/main" val="2378387190"/>
                    </a:ext>
                  </a:extLst>
                </a:gridCol>
                <a:gridCol w="1234807">
                  <a:extLst>
                    <a:ext uri="{9D8B030D-6E8A-4147-A177-3AD203B41FA5}">
                      <a16:colId xmlns:a16="http://schemas.microsoft.com/office/drawing/2014/main" val="2090038495"/>
                    </a:ext>
                  </a:extLst>
                </a:gridCol>
                <a:gridCol w="1219928">
                  <a:extLst>
                    <a:ext uri="{9D8B030D-6E8A-4147-A177-3AD203B41FA5}">
                      <a16:colId xmlns:a16="http://schemas.microsoft.com/office/drawing/2014/main" val="245589533"/>
                    </a:ext>
                  </a:extLst>
                </a:gridCol>
              </a:tblGrid>
              <a:tr h="228016">
                <a:tc>
                  <a:txBody>
                    <a:bodyPr/>
                    <a:lstStyle/>
                    <a:p>
                      <a:pPr algn="l" fontAlgn="ctr">
                        <a:buNone/>
                      </a:pPr>
                      <a:r>
                        <a:rPr lang="it-IT" sz="10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0"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1000" b="1" i="1" u="none" strike="noStrike">
                          <a:solidFill>
                            <a:srgbClr val="000000"/>
                          </a:solidFill>
                          <a:effectLst/>
                          <a:latin typeface="Calibri" panose="020F0502020204030204" pitchFamily="34" charset="0"/>
                        </a:rPr>
                        <a:t>anno 2025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it-IT" sz="1000" b="1" i="1" u="none" strike="noStrike">
                          <a:solidFill>
                            <a:srgbClr val="000000"/>
                          </a:solidFill>
                          <a:effectLst/>
                          <a:latin typeface="Calibri" panose="020F0502020204030204" pitchFamily="34" charset="0"/>
                        </a:rPr>
                        <a:t>anno 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77696378"/>
                  </a:ext>
                </a:extLst>
              </a:tr>
              <a:tr h="228016">
                <a:tc>
                  <a:txBody>
                    <a:bodyPr/>
                    <a:lstStyle/>
                    <a:p>
                      <a:pPr algn="ctr" fontAlgn="ctr">
                        <a:buNone/>
                      </a:pPr>
                      <a:r>
                        <a:rPr lang="it-IT" sz="1000" b="0" i="1" u="none" strike="noStrike">
                          <a:solidFill>
                            <a:srgbClr val="000000"/>
                          </a:solidFill>
                          <a:effectLst/>
                          <a:latin typeface="Calibri" panose="020F0502020204030204" pitchFamily="34" charset="0"/>
                        </a:rPr>
                        <a: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1" u="none" strike="noStrike">
                          <a:solidFill>
                            <a:srgbClr val="000000"/>
                          </a:solidFill>
                          <a:effectLst/>
                          <a:latin typeface="Calibri" panose="020F0502020204030204" pitchFamily="34" charset="0"/>
                        </a:rPr>
                        <a:t>Proventi della gestione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261.574.684,23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254.934.290,62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54507566"/>
                  </a:ext>
                </a:extLst>
              </a:tr>
              <a:tr h="228016">
                <a:tc>
                  <a:txBody>
                    <a:bodyPr/>
                    <a:lstStyle/>
                    <a:p>
                      <a:pPr algn="ctr" fontAlgn="ctr">
                        <a:buNone/>
                      </a:pPr>
                      <a:r>
                        <a:rPr lang="it-IT" sz="1000" b="0" i="1" u="none" strike="noStrike">
                          <a:solidFill>
                            <a:srgbClr val="000000"/>
                          </a:solidFill>
                          <a:effectLst/>
                          <a:latin typeface="Calibri" panose="020F0502020204030204" pitchFamily="34" charset="0"/>
                        </a:rPr>
                        <a:t>B</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1" u="none" strike="noStrike">
                          <a:solidFill>
                            <a:srgbClr val="000000"/>
                          </a:solidFill>
                          <a:effectLst/>
                          <a:latin typeface="Calibri" panose="020F0502020204030204" pitchFamily="34" charset="0"/>
                        </a:rPr>
                        <a:t>Costi della gestione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270.934.090,31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257.014.688,96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9753492"/>
                  </a:ext>
                </a:extLst>
              </a:tr>
              <a:tr h="228016">
                <a:tc gridSpan="4">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2647069911"/>
                  </a:ext>
                </a:extLst>
              </a:tr>
              <a:tr h="228016">
                <a:tc>
                  <a:txBody>
                    <a:bodyPr/>
                    <a:lstStyle/>
                    <a:p>
                      <a:pPr algn="ctr" fontAlgn="ctr">
                        <a:buNone/>
                      </a:pPr>
                      <a:r>
                        <a:rPr lang="it-IT" sz="1000" b="1"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Risultato della gestione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-9.359.406,08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-2.080.398,34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79086660"/>
                  </a:ext>
                </a:extLst>
              </a:tr>
              <a:tr h="228016">
                <a:tc gridSpan="4">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2486694685"/>
                  </a:ext>
                </a:extLst>
              </a:tr>
              <a:tr h="228016">
                <a:tc>
                  <a:txBody>
                    <a:bodyPr/>
                    <a:lstStyle/>
                    <a:p>
                      <a:pPr algn="ctr" fontAlgn="ctr">
                        <a:buNone/>
                      </a:pPr>
                      <a:r>
                        <a:rPr lang="it-IT" sz="1000" b="0" i="1" u="none" strike="noStrike">
                          <a:solidFill>
                            <a:srgbClr val="000000"/>
                          </a:solidFill>
                          <a:effectLst/>
                          <a:latin typeface="Calibri" panose="020F0502020204030204" pitchFamily="34" charset="0"/>
                        </a:rPr>
                        <a:t>C</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1" u="none" strike="noStrike">
                          <a:solidFill>
                            <a:srgbClr val="000000"/>
                          </a:solidFill>
                          <a:effectLst/>
                          <a:latin typeface="Calibri" panose="020F0502020204030204" pitchFamily="34" charset="0"/>
                        </a:rPr>
                        <a:t>Proventi ed oneri finanziari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-2.086.687,08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-986.491,58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62115313"/>
                  </a:ext>
                </a:extLst>
              </a:tr>
              <a:tr h="228016">
                <a:tc gridSpan="4">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515751359"/>
                  </a:ext>
                </a:extLst>
              </a:tr>
              <a:tr h="228016">
                <a:tc>
                  <a:txBody>
                    <a:bodyPr/>
                    <a:lstStyle/>
                    <a:p>
                      <a:pPr algn="ctr" fontAlgn="ctr">
                        <a:buNone/>
                      </a:pPr>
                      <a:r>
                        <a:rPr lang="it-IT" sz="1000" b="1"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Risultato della gestione operativa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-11.446.093,16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-3.066.889,92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03432933"/>
                  </a:ext>
                </a:extLst>
              </a:tr>
              <a:tr h="228016">
                <a:tc gridSpan="4">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362379689"/>
                  </a:ext>
                </a:extLst>
              </a:tr>
              <a:tr h="228016">
                <a:tc>
                  <a:txBody>
                    <a:bodyPr/>
                    <a:lstStyle/>
                    <a:p>
                      <a:pPr algn="ctr" fontAlgn="ctr">
                        <a:buNone/>
                      </a:pPr>
                      <a:r>
                        <a:rPr lang="it-IT" sz="1000" b="0" i="1" u="none" strike="noStrike">
                          <a:solidFill>
                            <a:srgbClr val="000000"/>
                          </a:solidFill>
                          <a:effectLst/>
                          <a:latin typeface="Calibri" panose="020F0502020204030204" pitchFamily="34" charset="0"/>
                        </a:rPr>
                        <a:t>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1" u="none" strike="noStrike">
                          <a:solidFill>
                            <a:srgbClr val="000000"/>
                          </a:solidFill>
                          <a:effectLst/>
                          <a:latin typeface="Calibri" panose="020F0502020204030204" pitchFamily="34" charset="0"/>
                        </a:rPr>
                        <a:t>Rettifiche di valore di attività finaniarie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1000" b="0" i="0" u="none" strike="noStrike">
                          <a:solidFill>
                            <a:srgbClr val="000000"/>
                          </a:solidFill>
                          <a:effectLst/>
                          <a:latin typeface="Calibri" panose="020F0502020204030204" pitchFamily="34" charset="0"/>
                        </a:rPr>
                        <a:t>-          941.324,00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1000" b="0" i="0" u="none" strike="noStrike">
                          <a:solidFill>
                            <a:srgbClr val="000000"/>
                          </a:solidFill>
                          <a:effectLst/>
                          <a:latin typeface="Calibri" panose="020F0502020204030204" pitchFamily="34" charset="0"/>
                        </a:rPr>
                        <a:t>-      1.512.684,00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229719870"/>
                  </a:ext>
                </a:extLst>
              </a:tr>
              <a:tr h="228016">
                <a:tc>
                  <a:txBody>
                    <a:bodyPr/>
                    <a:lstStyle/>
                    <a:p>
                      <a:pPr algn="ctr" fontAlgn="ctr">
                        <a:buNone/>
                      </a:pPr>
                      <a:r>
                        <a:rPr lang="it-IT" sz="1000" b="0" i="1" u="none" strike="noStrike">
                          <a:solidFill>
                            <a:srgbClr val="000000"/>
                          </a:solidFill>
                          <a:effectLst/>
                          <a:latin typeface="Calibri" panose="020F0502020204030204" pitchFamily="34" charset="0"/>
                        </a:rPr>
                        <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1" u="none" strike="noStrike">
                          <a:solidFill>
                            <a:srgbClr val="000000"/>
                          </a:solidFill>
                          <a:effectLst/>
                          <a:latin typeface="Calibri" panose="020F0502020204030204" pitchFamily="34" charset="0"/>
                        </a:rPr>
                        <a:t>Proventi (+) ed oneri (-) straordinari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       7.063.129,64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0" i="1" u="none" strike="noStrike">
                          <a:solidFill>
                            <a:srgbClr val="000000"/>
                          </a:solidFill>
                          <a:effectLst/>
                          <a:latin typeface="Calibri" panose="020F0502020204030204" pitchFamily="34" charset="0"/>
                        </a:rPr>
                        <a:t>    10.978.897,68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526323258"/>
                  </a:ext>
                </a:extLst>
              </a:tr>
              <a:tr h="228016">
                <a:tc gridSpan="4">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4251081227"/>
                  </a:ext>
                </a:extLst>
              </a:tr>
              <a:tr h="228016">
                <a:tc>
                  <a:txBody>
                    <a:bodyPr/>
                    <a:lstStyle/>
                    <a:p>
                      <a:pPr algn="ctr" fontAlgn="ctr">
                        <a:buNone/>
                      </a:pPr>
                      <a:r>
                        <a:rPr lang="it-IT" sz="1000" b="1"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Risultato prima delle imposte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-5.324.287,52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6.399.323,76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55894266"/>
                  </a:ext>
                </a:extLst>
              </a:tr>
              <a:tr h="228016">
                <a:tc gridSpan="4">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4069399373"/>
                  </a:ext>
                </a:extLst>
              </a:tr>
              <a:tr h="228016">
                <a:tc>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0" i="1" u="none" strike="noStrike">
                          <a:solidFill>
                            <a:srgbClr val="000000"/>
                          </a:solidFill>
                          <a:effectLst/>
                          <a:latin typeface="Calibri" panose="020F0502020204030204" pitchFamily="34" charset="0"/>
                        </a:rPr>
                        <a:t>Imposte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1000" b="0" i="0" u="none" strike="noStrike">
                          <a:solidFill>
                            <a:srgbClr val="000000"/>
                          </a:solidFill>
                          <a:effectLst/>
                          <a:latin typeface="Calibri" panose="020F0502020204030204" pitchFamily="34" charset="0"/>
                        </a:rPr>
                        <a:t>        2.637.508,13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b">
                        <a:buNone/>
                      </a:pPr>
                      <a:r>
                        <a:rPr lang="it-IT" sz="1000" b="0" i="0" u="none" strike="noStrike">
                          <a:solidFill>
                            <a:srgbClr val="000000"/>
                          </a:solidFill>
                          <a:effectLst/>
                          <a:latin typeface="Calibri" panose="020F0502020204030204" pitchFamily="34" charset="0"/>
                        </a:rPr>
                        <a:t>       2.608.396,98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766638774"/>
                  </a:ext>
                </a:extLst>
              </a:tr>
              <a:tr h="228016">
                <a:tc gridSpan="4">
                  <a:txBody>
                    <a:bodyPr/>
                    <a:lstStyle/>
                    <a:p>
                      <a:pPr algn="ctr" fontAlgn="ctr">
                        <a:buNone/>
                      </a:pPr>
                      <a:r>
                        <a:rPr lang="it-IT" sz="1000" b="0"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3002175601"/>
                  </a:ext>
                </a:extLst>
              </a:tr>
              <a:tr h="228016">
                <a:tc>
                  <a:txBody>
                    <a:bodyPr/>
                    <a:lstStyle/>
                    <a:p>
                      <a:pPr algn="ctr" fontAlgn="ctr">
                        <a:buNone/>
                      </a:pPr>
                      <a:r>
                        <a:rPr lang="it-IT" sz="1000" b="1" i="1" u="none" strike="noStrike">
                          <a:solidFill>
                            <a:srgbClr val="000000"/>
                          </a:solidFill>
                          <a:effectLst/>
                          <a:latin typeface="Calibri" panose="020F050202020403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buNone/>
                      </a:pPr>
                      <a:r>
                        <a:rPr lang="it-IT" sz="1000" b="1" i="0" u="none" strike="noStrike">
                          <a:solidFill>
                            <a:srgbClr val="000000"/>
                          </a:solidFill>
                          <a:effectLst/>
                          <a:latin typeface="Calibri" panose="020F0502020204030204" pitchFamily="34" charset="0"/>
                        </a:rPr>
                        <a:t>Risultato economico di esercizio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-7.961.795,65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it-IT" sz="1000" b="1" i="0" u="none" strike="noStrike">
                          <a:solidFill>
                            <a:srgbClr val="000000"/>
                          </a:solidFill>
                          <a:effectLst/>
                          <a:latin typeface="Calibri" panose="020F0502020204030204" pitchFamily="34" charset="0"/>
                        </a:rPr>
                        <a:t>3.790.926,78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39133702"/>
                  </a:ext>
                </a:extLst>
              </a:tr>
            </a:tbl>
          </a:graphicData>
        </a:graphic>
      </p:graphicFrame>
    </p:spTree>
    <p:extLst>
      <p:ext uri="{BB962C8B-B14F-4D97-AF65-F5344CB8AC3E}">
        <p14:creationId xmlns:p14="http://schemas.microsoft.com/office/powerpoint/2010/main" val="3259688646"/>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tangolo 1"/>
          <p:cNvSpPr/>
          <p:nvPr/>
        </p:nvSpPr>
        <p:spPr>
          <a:xfrm>
            <a:off x="0" y="0"/>
            <a:ext cx="3852000" cy="6858000"/>
          </a:xfrm>
          <a:prstGeom prst="rect">
            <a:avLst/>
          </a:prstGeom>
          <a:solidFill>
            <a:srgbClr val="FF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27"/>
          </a:p>
        </p:txBody>
      </p:sp>
      <p:sp>
        <p:nvSpPr>
          <p:cNvPr id="3" name="Rettangolo 2"/>
          <p:cNvSpPr/>
          <p:nvPr/>
        </p:nvSpPr>
        <p:spPr>
          <a:xfrm>
            <a:off x="3851999" y="0"/>
            <a:ext cx="4644000" cy="6858000"/>
          </a:xfrm>
          <a:prstGeom prst="rect">
            <a:avLst/>
          </a:prstGeom>
          <a:solidFill>
            <a:srgbClr val="0F2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327"/>
          </a:p>
        </p:txBody>
      </p:sp>
      <p:sp>
        <p:nvSpPr>
          <p:cNvPr id="4" name="Rettangolo 3"/>
          <p:cNvSpPr/>
          <p:nvPr/>
        </p:nvSpPr>
        <p:spPr>
          <a:xfrm>
            <a:off x="-95526" y="3151240"/>
            <a:ext cx="9906000" cy="3451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CasellaDiTesto 4"/>
          <p:cNvSpPr txBox="1"/>
          <p:nvPr/>
        </p:nvSpPr>
        <p:spPr>
          <a:xfrm>
            <a:off x="430306" y="5825066"/>
            <a:ext cx="7844651" cy="646331"/>
          </a:xfrm>
          <a:prstGeom prst="rect">
            <a:avLst/>
          </a:prstGeom>
          <a:noFill/>
        </p:spPr>
        <p:txBody>
          <a:bodyPr wrap="square" lIns="91440" tIns="45720" rIns="91440" bIns="45720" rtlCol="0" anchor="t">
            <a:spAutoFit/>
          </a:bodyPr>
          <a:lstStyle/>
          <a:p>
            <a:pPr algn="r"/>
            <a:r>
              <a:rPr lang="it-IT" sz="3600">
                <a:solidFill>
                  <a:srgbClr val="0F206C"/>
                </a:solidFill>
                <a:latin typeface="Bodoni Std"/>
              </a:rPr>
              <a:t>RENDICONTO AL CITTADINO 2025</a:t>
            </a:r>
            <a:endParaRPr lang="it-IT" sz="3600">
              <a:solidFill>
                <a:srgbClr val="0F206C"/>
              </a:solidFill>
              <a:latin typeface="Bodoni Std" panose="02070703070706020303" pitchFamily="18" charset="0"/>
            </a:endParaRPr>
          </a:p>
        </p:txBody>
      </p:sp>
    </p:spTree>
    <p:extLst>
      <p:ext uri="{BB962C8B-B14F-4D97-AF65-F5344CB8AC3E}">
        <p14:creationId xmlns:p14="http://schemas.microsoft.com/office/powerpoint/2010/main" val="2570081742"/>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2.9200.0"/>
  <p:tag name="AS_RELEASE_DATE" val="2024.03.14"/>
  <p:tag name="AS_TITLE" val="Aspose.Slides for .NET 4.0 Client Profile"/>
  <p:tag name="AS_VERSION" val="24.3"/>
</p:tagLst>
</file>

<file path=ppt/theme/theme1.xml><?xml version="1.0" encoding="utf-8"?>
<a:theme xmlns:a="http://schemas.openxmlformats.org/drawingml/2006/main" name="Tema di Office">
  <a:themeElements>
    <a:clrScheme name="Tema di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i Office">
      <a:majorFont>
        <a:latin typeface="Calibri Light" panose="020F0302020204030204"/>
        <a:ea typeface="Calibri Light" panose="020F0302020204030204"/>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Calibri" panose="020F0502020204030204"/>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Calibri Light" panose="020F0302020204030204"/>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Calibri" panose="020F0502020204030204"/>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5372BD828A166B42A90CBBE4C586FB6B" ma:contentTypeVersion="13" ma:contentTypeDescription="Creare un nuovo documento." ma:contentTypeScope="" ma:versionID="d8bf07b96358419b1fac5ddf5e2837da">
  <xsd:schema xmlns:xsd="http://www.w3.org/2001/XMLSchema" xmlns:xs="http://www.w3.org/2001/XMLSchema" xmlns:p="http://schemas.microsoft.com/office/2006/metadata/properties" xmlns:ns2="c8ec6601-746e-4d4d-846c-f62843d23360" xmlns:ns3="eee79c97-e718-41e0-a908-ddc601cef4bf" targetNamespace="http://schemas.microsoft.com/office/2006/metadata/properties" ma:root="true" ma:fieldsID="a42ec0fd43eeac8e01c9bf24e46ad407" ns2:_="" ns3:_="">
    <xsd:import namespace="c8ec6601-746e-4d4d-846c-f62843d23360"/>
    <xsd:import namespace="eee79c97-e718-41e0-a908-ddc601cef4b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DateTaken"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8ec6601-746e-4d4d-846c-f62843d233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Tag immagine" ma:readOnly="false" ma:fieldId="{5cf76f15-5ced-4ddc-b409-7134ff3c332f}" ma:taxonomyMulti="true" ma:sspId="e259aace-db7d-4e79-911f-194f47b9ef31" ma:termSetId="09814cd3-568e-fe90-9814-8d621ff8fb84" ma:anchorId="fba54fb3-c3e1-fe81-a776-ca4b69148c4d" ma:open="true" ma:isKeyword="false">
      <xsd:complexType>
        <xsd:sequence>
          <xsd:element ref="pc:Terms" minOccurs="0" maxOccurs="1"/>
        </xsd:sequence>
      </xsd:complexType>
    </xsd:element>
    <xsd:element name="MediaServiceDateTaken" ma:index="18" nillable="true" ma:displayName="MediaServiceDateTaken" ma:description="" ma:hidden="true" ma:indexed="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ee79c97-e718-41e0-a908-ddc601cef4bf"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b1e98768-4399-431d-8b2d-54655097f875}" ma:internalName="TaxCatchAll" ma:showField="CatchAllData" ma:web="eee79c97-e718-41e0-a908-ddc601cef4b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8ec6601-746e-4d4d-846c-f62843d23360">
      <Terms xmlns="http://schemas.microsoft.com/office/infopath/2007/PartnerControls"/>
    </lcf76f155ced4ddcb4097134ff3c332f>
    <TaxCatchAll xmlns="eee79c97-e718-41e0-a908-ddc601cef4bf" xsi:nil="true"/>
  </documentManagement>
</p:properties>
</file>

<file path=customXml/itemProps1.xml><?xml version="1.0" encoding="utf-8"?>
<ds:datastoreItem xmlns:ds="http://schemas.openxmlformats.org/officeDocument/2006/customXml" ds:itemID="{4862D8DA-3516-42CD-BE10-38C5EEF2235D}">
  <ds:schemaRefs>
    <ds:schemaRef ds:uri="c8ec6601-746e-4d4d-846c-f62843d23360"/>
    <ds:schemaRef ds:uri="eee79c97-e718-41e0-a908-ddc601cef4b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025D90F-A338-4562-93A7-95171469CAC0}">
  <ds:schemaRefs/>
</ds:datastoreItem>
</file>

<file path=customXml/itemProps3.xml><?xml version="1.0" encoding="utf-8"?>
<ds:datastoreItem xmlns:ds="http://schemas.openxmlformats.org/officeDocument/2006/customXml" ds:itemID="{C1AD707A-065F-4152-A25A-7479DE1FB1CF}">
  <ds:schemaRefs>
    <ds:schemaRef ds:uri="c8ec6601-746e-4d4d-846c-f62843d23360"/>
    <ds:schemaRef ds:uri="eee79c97-e718-41e0-a908-ddc601cef4b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A4 Paper (210x297 mm)</PresentationFormat>
  <Slides>24</Slides>
  <Notes>2</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Tema di Office</vt:lpstr>
      <vt:lpstr>PowerPoint Presentation</vt:lpstr>
      <vt:lpstr>RENDICONTO SEMPLIFICATO PER I CITTADINI (Art. 11, comma 2 D.Lgs. n. 118 del 23/06/2011 e s.m.i. )</vt:lpstr>
      <vt:lpstr>PARTICOLARITA’ ANNO 2025</vt:lpstr>
      <vt:lpstr>RISULTATO D’ESERCIZIO 2025</vt:lpstr>
      <vt:lpstr>RISULTATI DELLA GESTIONE</vt:lpstr>
      <vt:lpstr>COMPOSIZIONE DELL’AVANZO 2025</vt:lpstr>
      <vt:lpstr>RIEPILOGO DI ENTRATA</vt:lpstr>
      <vt:lpstr>RIEPILOGO ENTRATE CORRENTI DI NATURA TRIBUTARIA, CONTRIBUTIVA PEREQUATIVA</vt:lpstr>
      <vt:lpstr>RIEPILOGO TRASFERIMENTI CORRENTI</vt:lpstr>
      <vt:lpstr>RIEPILOGO ENTRATE EXTRA-TRIBUTARIE</vt:lpstr>
      <vt:lpstr>RIEPILOGO SPESA</vt:lpstr>
      <vt:lpstr>RIEPILOGO SPESA CORRENTE PER MISSIONI</vt:lpstr>
      <vt:lpstr>RIEPILOGO SPESA CORRENTE PER MACROAGGREGATO</vt:lpstr>
      <vt:lpstr>SPESA PER IL PERSONALE</vt:lpstr>
      <vt:lpstr>RIEPILOGO SPESE CONTO CAPITALE PER  MISSIONE</vt:lpstr>
      <vt:lpstr>INDEBITAMENTO PRO CAPITE</vt:lpstr>
      <vt:lpstr>TREND INDEBITAMENTO</vt:lpstr>
      <vt:lpstr>PowerPoint Presentation</vt:lpstr>
      <vt:lpstr>SERVIZI A DOMANDA INDIVIDUALE</vt:lpstr>
      <vt:lpstr>INDICATORE DI TEMPESTIVITA’ DEI PAGAMENTI DPCM 22 settembre 2014 D LGS 14 marzo 2013, n° 33, articolo 33</vt:lpstr>
      <vt:lpstr>ALCUNI INDICATORI DI BILANCIO A CONFRONTO</vt:lpstr>
      <vt:lpstr>VALORI PATRIMONIALI A CONFRONTO</vt:lpstr>
      <vt:lpstr>CONTO ECONOMICO A CONFRONTO</vt:lpstr>
      <vt:lpstr>PowerPoint Presentation</vt:lpstr>
    </vt:vector>
  </TitlesOfParts>
  <Company>Comune di Parma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Natalie Vlahovich</dc:creator>
  <cp:revision>61</cp:revision>
  <cp:lastPrinted>2026-04-27T07:44:52Z</cp:lastPrinted>
  <dcterms:created xsi:type="dcterms:W3CDTF">2022-01-25T13:37:47Z</dcterms:created>
  <dcterms:modified xsi:type="dcterms:W3CDTF">2026-06-25T12:01:08Z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0x0101005372BD828A166B42A90CBBE4C586FB6B</vt:lpwstr>
  </property>
  <property fmtid="{D5CDD505-2E9C-101B-9397-08002B2CF9AE}" pid="3" name="Order">
    <vt:r8>2619200</vt:r8>
  </property>
  <property fmtid="{D5CDD505-2E9C-101B-9397-08002B2CF9AE}" pid="4" name="MediaServiceImageTags">
    <vt:lpwstr/>
  </property>
</Properties>
</file>